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376" r:id="rId3"/>
    <p:sldId id="346" r:id="rId4"/>
    <p:sldId id="347" r:id="rId5"/>
    <p:sldId id="367" r:id="rId6"/>
    <p:sldId id="348" r:id="rId7"/>
    <p:sldId id="355" r:id="rId8"/>
    <p:sldId id="349" r:id="rId9"/>
    <p:sldId id="351" r:id="rId10"/>
    <p:sldId id="431" r:id="rId11"/>
    <p:sldId id="353" r:id="rId12"/>
    <p:sldId id="390" r:id="rId13"/>
    <p:sldId id="364" r:id="rId14"/>
    <p:sldId id="433" r:id="rId15"/>
    <p:sldId id="434" r:id="rId16"/>
    <p:sldId id="366" r:id="rId17"/>
    <p:sldId id="391" r:id="rId18"/>
    <p:sldId id="404" r:id="rId19"/>
    <p:sldId id="407" r:id="rId20"/>
    <p:sldId id="406" r:id="rId21"/>
    <p:sldId id="412" r:id="rId22"/>
    <p:sldId id="413" r:id="rId23"/>
    <p:sldId id="414" r:id="rId24"/>
    <p:sldId id="415" r:id="rId25"/>
    <p:sldId id="416" r:id="rId26"/>
    <p:sldId id="435" r:id="rId27"/>
    <p:sldId id="418" r:id="rId28"/>
    <p:sldId id="408" r:id="rId29"/>
    <p:sldId id="437" r:id="rId30"/>
    <p:sldId id="438" r:id="rId31"/>
    <p:sldId id="439" r:id="rId32"/>
    <p:sldId id="419" r:id="rId33"/>
    <p:sldId id="420" r:id="rId34"/>
    <p:sldId id="421" r:id="rId35"/>
    <p:sldId id="422" r:id="rId36"/>
    <p:sldId id="423" r:id="rId37"/>
    <p:sldId id="361" r:id="rId38"/>
    <p:sldId id="381" r:id="rId39"/>
    <p:sldId id="398" r:id="rId40"/>
    <p:sldId id="399" r:id="rId41"/>
    <p:sldId id="436" r:id="rId42"/>
    <p:sldId id="427" r:id="rId43"/>
    <p:sldId id="425" r:id="rId44"/>
    <p:sldId id="373" r:id="rId45"/>
    <p:sldId id="426" r:id="rId46"/>
    <p:sldId id="386" r:id="rId47"/>
    <p:sldId id="336"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686" autoAdjust="0"/>
  </p:normalViewPr>
  <p:slideViewPr>
    <p:cSldViewPr snapToGrid="0" snapToObjects="1">
      <p:cViewPr varScale="1">
        <p:scale>
          <a:sx n="111" d="100"/>
          <a:sy n="111" d="100"/>
        </p:scale>
        <p:origin x="222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B3A8D4-7011-664C-9542-3CCF3298112C}" type="datetimeFigureOut">
              <a:rPr lang="en-US" smtClean="0"/>
              <a:t>11/27/18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DE0FBC-D748-A540-91B8-36363462630A}" type="slidenum">
              <a:rPr lang="en-US" smtClean="0"/>
              <a:t>‹#›</a:t>
            </a:fld>
            <a:endParaRPr lang="en-US"/>
          </a:p>
        </p:txBody>
      </p:sp>
    </p:spTree>
    <p:extLst>
      <p:ext uri="{BB962C8B-B14F-4D97-AF65-F5344CB8AC3E}">
        <p14:creationId xmlns:p14="http://schemas.microsoft.com/office/powerpoint/2010/main" val="4202848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oogle.com/search?q=chromosome+ideogram&amp;tbm=isch&amp;tbo=u&amp;source=univ&amp;sa=X&amp;ei=KLoJVZ6HM4ypgwSXyIKACw&amp;ved=0CCEQsAQ"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25</a:t>
            </a:fld>
            <a:endParaRPr lang="en-US"/>
          </a:p>
        </p:txBody>
      </p:sp>
    </p:spTree>
    <p:extLst>
      <p:ext uri="{BB962C8B-B14F-4D97-AF65-F5344CB8AC3E}">
        <p14:creationId xmlns:p14="http://schemas.microsoft.com/office/powerpoint/2010/main" val="93640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shared population histories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28</a:t>
            </a:fld>
            <a:endParaRPr lang="en-US"/>
          </a:p>
        </p:txBody>
      </p:sp>
    </p:spTree>
    <p:extLst>
      <p:ext uri="{BB962C8B-B14F-4D97-AF65-F5344CB8AC3E}">
        <p14:creationId xmlns:p14="http://schemas.microsoft.com/office/powerpoint/2010/main" val="306171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Eleazar</a:t>
            </a:r>
            <a:r>
              <a:rPr lang="tr-TR" dirty="0"/>
              <a:t> Eskin</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31</a:t>
            </a:fld>
            <a:endParaRPr lang="en-US"/>
          </a:p>
        </p:txBody>
      </p:sp>
    </p:spTree>
    <p:extLst>
      <p:ext uri="{BB962C8B-B14F-4D97-AF65-F5344CB8AC3E}">
        <p14:creationId xmlns:p14="http://schemas.microsoft.com/office/powerpoint/2010/main" val="386139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35</a:t>
            </a:fld>
            <a:endParaRPr lang="en-US"/>
          </a:p>
        </p:txBody>
      </p:sp>
    </p:spTree>
    <p:extLst>
      <p:ext uri="{BB962C8B-B14F-4D97-AF65-F5344CB8AC3E}">
        <p14:creationId xmlns:p14="http://schemas.microsoft.com/office/powerpoint/2010/main" val="2047500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37</a:t>
            </a:fld>
            <a:endParaRPr lang="en-US"/>
          </a:p>
        </p:txBody>
      </p:sp>
    </p:spTree>
    <p:extLst>
      <p:ext uri="{BB962C8B-B14F-4D97-AF65-F5344CB8AC3E}">
        <p14:creationId xmlns:p14="http://schemas.microsoft.com/office/powerpoint/2010/main" val="410032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epigenomics</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42</a:t>
            </a:fld>
            <a:endParaRPr lang="en-US"/>
          </a:p>
        </p:txBody>
      </p:sp>
    </p:spTree>
    <p:extLst>
      <p:ext uri="{BB962C8B-B14F-4D97-AF65-F5344CB8AC3E}">
        <p14:creationId xmlns:p14="http://schemas.microsoft.com/office/powerpoint/2010/main" val="3415490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47</a:t>
            </a:fld>
            <a:endParaRPr lang="en-US"/>
          </a:p>
        </p:txBody>
      </p:sp>
    </p:spTree>
    <p:extLst>
      <p:ext uri="{BB962C8B-B14F-4D97-AF65-F5344CB8AC3E}">
        <p14:creationId xmlns:p14="http://schemas.microsoft.com/office/powerpoint/2010/main" val="378781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4</a:t>
            </a:fld>
            <a:endParaRPr lang="en-US"/>
          </a:p>
        </p:txBody>
      </p:sp>
    </p:spTree>
    <p:extLst>
      <p:ext uri="{BB962C8B-B14F-4D97-AF65-F5344CB8AC3E}">
        <p14:creationId xmlns:p14="http://schemas.microsoft.com/office/powerpoint/2010/main" val="1059671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854">
              <a:defRPr/>
            </a:pPr>
            <a:endParaRPr lang="en-US" dirty="0"/>
          </a:p>
        </p:txBody>
      </p:sp>
      <p:sp>
        <p:nvSpPr>
          <p:cNvPr id="4" name="Slide Number Placeholder 3"/>
          <p:cNvSpPr>
            <a:spLocks noGrp="1"/>
          </p:cNvSpPr>
          <p:nvPr>
            <p:ph type="sldNum" sz="quarter" idx="10"/>
          </p:nvPr>
        </p:nvSpPr>
        <p:spPr/>
        <p:txBody>
          <a:bodyPr/>
          <a:lstStyle/>
          <a:p>
            <a:fld id="{E8B3A625-8E21-4788-91C9-CDCF6225C2C0}"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56B14F-E269-41C5-B793-02E297501C2A}" type="slidenum">
              <a:rPr lang="en-US" smtClean="0"/>
              <a:pPr/>
              <a:t>8</a:t>
            </a:fld>
            <a:endParaRPr lang="en-US"/>
          </a:p>
        </p:txBody>
      </p:sp>
    </p:spTree>
    <p:extLst>
      <p:ext uri="{BB962C8B-B14F-4D97-AF65-F5344CB8AC3E}">
        <p14:creationId xmlns:p14="http://schemas.microsoft.com/office/powerpoint/2010/main" val="14052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Genomics</a:t>
            </a:r>
          </a:p>
          <a:p>
            <a:r>
              <a:rPr lang="en-US" dirty="0"/>
              <a:t>Facebook?</a:t>
            </a:r>
            <a:r>
              <a:rPr lang="en-US" baseline="0" dirty="0"/>
              <a:t> </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12</a:t>
            </a:fld>
            <a:endParaRPr lang="en-US"/>
          </a:p>
        </p:txBody>
      </p:sp>
    </p:spTree>
    <p:extLst>
      <p:ext uri="{BB962C8B-B14F-4D97-AF65-F5344CB8AC3E}">
        <p14:creationId xmlns:p14="http://schemas.microsoft.com/office/powerpoint/2010/main" val="146231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chromosome ideogram</a:t>
            </a:r>
            <a:endParaRPr lang="en-US" dirty="0"/>
          </a:p>
        </p:txBody>
      </p:sp>
      <p:sp>
        <p:nvSpPr>
          <p:cNvPr id="4" name="Slide Number Placeholder 3"/>
          <p:cNvSpPr>
            <a:spLocks noGrp="1"/>
          </p:cNvSpPr>
          <p:nvPr>
            <p:ph type="sldNum" sz="quarter" idx="10"/>
          </p:nvPr>
        </p:nvSpPr>
        <p:spPr/>
        <p:txBody>
          <a:bodyPr/>
          <a:lstStyle/>
          <a:p>
            <a:fld id="{7EDE0FBC-D748-A540-91B8-36363462630A}" type="slidenum">
              <a:rPr lang="en-US" smtClean="0"/>
              <a:t>14</a:t>
            </a:fld>
            <a:endParaRPr lang="en-US"/>
          </a:p>
        </p:txBody>
      </p:sp>
    </p:spTree>
    <p:extLst>
      <p:ext uri="{BB962C8B-B14F-4D97-AF65-F5344CB8AC3E}">
        <p14:creationId xmlns:p14="http://schemas.microsoft.com/office/powerpoint/2010/main" val="170935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concession or concession agreement </a:t>
            </a:r>
          </a:p>
        </p:txBody>
      </p:sp>
      <p:sp>
        <p:nvSpPr>
          <p:cNvPr id="4" name="Slide Number Placeholder 3"/>
          <p:cNvSpPr>
            <a:spLocks noGrp="1"/>
          </p:cNvSpPr>
          <p:nvPr>
            <p:ph type="sldNum" sz="quarter" idx="10"/>
          </p:nvPr>
        </p:nvSpPr>
        <p:spPr/>
        <p:txBody>
          <a:bodyPr/>
          <a:lstStyle/>
          <a:p>
            <a:fld id="{7EDE0FBC-D748-A540-91B8-36363462630A}" type="slidenum">
              <a:rPr lang="en-US" smtClean="0"/>
              <a:t>20</a:t>
            </a:fld>
            <a:endParaRPr lang="en-US"/>
          </a:p>
        </p:txBody>
      </p:sp>
    </p:spTree>
    <p:extLst>
      <p:ext uri="{BB962C8B-B14F-4D97-AF65-F5344CB8AC3E}">
        <p14:creationId xmlns:p14="http://schemas.microsoft.com/office/powerpoint/2010/main" val="214634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27172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78592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420992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62853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D4F7BC-AEA4-EF44-B3F8-383BA548795F}"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91728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630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D4F7BC-AEA4-EF44-B3F8-383BA548795F}"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10568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D4F7BC-AEA4-EF44-B3F8-383BA548795F}"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59744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4F7BC-AEA4-EF44-B3F8-383BA548795F}"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38198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195636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4F7BC-AEA4-EF44-B3F8-383BA548795F}"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9BF96B-894D-D94A-8639-D4D85226C01F}" type="slidenum">
              <a:rPr lang="en-US" smtClean="0"/>
              <a:t>‹#›</a:t>
            </a:fld>
            <a:endParaRPr lang="en-US"/>
          </a:p>
        </p:txBody>
      </p:sp>
    </p:spTree>
    <p:extLst>
      <p:ext uri="{BB962C8B-B14F-4D97-AF65-F5344CB8AC3E}">
        <p14:creationId xmlns:p14="http://schemas.microsoft.com/office/powerpoint/2010/main" val="225018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4F7BC-AEA4-EF44-B3F8-383BA548795F}" type="datetimeFigureOut">
              <a:rPr lang="en-US" smtClean="0"/>
              <a:t>11/27/18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BF96B-894D-D94A-8639-D4D85226C01F}" type="slidenum">
              <a:rPr lang="en-US" smtClean="0"/>
              <a:t>‹#›</a:t>
            </a:fld>
            <a:endParaRPr lang="en-US"/>
          </a:p>
        </p:txBody>
      </p:sp>
    </p:spTree>
    <p:extLst>
      <p:ext uri="{BB962C8B-B14F-4D97-AF65-F5344CB8AC3E}">
        <p14:creationId xmlns:p14="http://schemas.microsoft.com/office/powerpoint/2010/main" val="2208671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ilab.uncc.edu" TargetMode="External"/><Relationship Id="rId2" Type="http://schemas.openxmlformats.org/officeDocument/2006/relationships/hyperlink" Target="mailto:x.shi@unc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PowerPoint_Slide1111.sldx"/><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genomicsandhealth.org/about-the-global-alliance/key-documents/framework-responsible-sharing-genomic-and-health-related-data" TargetMode="External"/><Relationship Id="rId7" Type="http://schemas.openxmlformats.org/officeDocument/2006/relationships/hyperlink" Target="http://genomicsandhealth.org/our-work/current-initiatives/brca-challeng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genomicsandhealth.org/our-work/current-initiatives/beacon-project" TargetMode="External"/><Relationship Id="rId5" Type="http://schemas.openxmlformats.org/officeDocument/2006/relationships/hyperlink" Target="http://genomicsandhealth.org/our-work/current-initiatives/matchmaker-exchange" TargetMode="External"/><Relationship Id="rId4" Type="http://schemas.openxmlformats.org/officeDocument/2006/relationships/hyperlink" Target="http://genomicsandhealth.org/our-work/work-products/genomics-ap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646" y="521618"/>
            <a:ext cx="9368118" cy="3143250"/>
          </a:xfrm>
        </p:spPr>
        <p:txBody>
          <a:bodyPr>
            <a:normAutofit/>
          </a:bodyPr>
          <a:lstStyle/>
          <a:p>
            <a:r>
              <a:rPr lang="en-US" sz="3600" dirty="0"/>
              <a:t>Genetic Privacy </a:t>
            </a:r>
            <a:br>
              <a:rPr lang="en-US" sz="3600" dirty="0"/>
            </a:br>
            <a:r>
              <a:rPr lang="en-US" sz="3600" dirty="0"/>
              <a:t>in the Era of Personal Genomics</a:t>
            </a:r>
          </a:p>
        </p:txBody>
      </p:sp>
      <p:sp>
        <p:nvSpPr>
          <p:cNvPr id="3" name="Subtitle 2"/>
          <p:cNvSpPr>
            <a:spLocks noGrp="1"/>
          </p:cNvSpPr>
          <p:nvPr>
            <p:ph type="subTitle" idx="1"/>
          </p:nvPr>
        </p:nvSpPr>
        <p:spPr>
          <a:xfrm>
            <a:off x="381000" y="2894538"/>
            <a:ext cx="6400800" cy="1752600"/>
          </a:xfrm>
        </p:spPr>
        <p:txBody>
          <a:bodyPr>
            <a:noAutofit/>
          </a:bodyPr>
          <a:lstStyle/>
          <a:p>
            <a:r>
              <a:rPr lang="en-US" sz="1600" b="1" dirty="0"/>
              <a:t>Xinghua Mindy Shi</a:t>
            </a:r>
          </a:p>
          <a:p>
            <a:r>
              <a:rPr lang="en-US" sz="1600" dirty="0">
                <a:hlinkClick r:id="rId2"/>
              </a:rPr>
              <a:t>x.shi@uncc.edu</a:t>
            </a:r>
            <a:r>
              <a:rPr lang="en-US" sz="1600" dirty="0"/>
              <a:t> </a:t>
            </a:r>
            <a:endParaRPr lang="en-US" sz="1800" dirty="0"/>
          </a:p>
          <a:p>
            <a:r>
              <a:rPr lang="en-US" sz="1600" dirty="0">
                <a:hlinkClick r:id="rId3"/>
              </a:rPr>
              <a:t>http://shilab.uncc.edu</a:t>
            </a:r>
            <a:endParaRPr lang="en-US" sz="1600" dirty="0"/>
          </a:p>
          <a:p>
            <a:endParaRPr lang="en-US" sz="1600" b="1" dirty="0"/>
          </a:p>
          <a:p>
            <a:r>
              <a:rPr lang="en-US" sz="1600" dirty="0"/>
              <a:t>Department of Bioinformatics and Genomics</a:t>
            </a:r>
          </a:p>
          <a:p>
            <a:r>
              <a:rPr lang="en-US" sz="1600" dirty="0"/>
              <a:t>University of North Carolina at Charlotte</a:t>
            </a:r>
            <a:endParaRPr lang="en-US" sz="1600" b="1" dirty="0"/>
          </a:p>
          <a:p>
            <a:r>
              <a:rPr lang="en-US" sz="1600" dirty="0"/>
              <a:t>November 27, 2018</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a:t>
            </a:fld>
            <a:endParaRPr lang="en-US" dirty="0"/>
          </a:p>
        </p:txBody>
      </p:sp>
    </p:spTree>
    <p:extLst>
      <p:ext uri="{BB962C8B-B14F-4D97-AF65-F5344CB8AC3E}">
        <p14:creationId xmlns:p14="http://schemas.microsoft.com/office/powerpoint/2010/main" val="279800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Genomics</a:t>
            </a:r>
          </a:p>
        </p:txBody>
      </p:sp>
      <p:pic>
        <p:nvPicPr>
          <p:cNvPr id="4" name="Content Placeholder 3"/>
          <p:cNvPicPr>
            <a:picLocks noGrp="1" noChangeAspect="1"/>
          </p:cNvPicPr>
          <p:nvPr>
            <p:ph idx="1"/>
          </p:nvPr>
        </p:nvPicPr>
        <p:blipFill rotWithShape="1">
          <a:blip r:embed="rId2"/>
          <a:srcRect l="802" t="2896" r="1161" b="559"/>
          <a:stretch/>
        </p:blipFill>
        <p:spPr>
          <a:xfrm>
            <a:off x="111936" y="2196353"/>
            <a:ext cx="9032064" cy="2988235"/>
          </a:xfrm>
        </p:spPr>
      </p:pic>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10</a:t>
            </a:fld>
            <a:endParaRPr lang="en-US" dirty="0"/>
          </a:p>
        </p:txBody>
      </p:sp>
    </p:spTree>
    <p:extLst>
      <p:ext uri="{BB962C8B-B14F-4D97-AF65-F5344CB8AC3E}">
        <p14:creationId xmlns:p14="http://schemas.microsoft.com/office/powerpoint/2010/main" val="56934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Clinical Sequencing – Federal Initiatives  </a:t>
            </a:r>
          </a:p>
        </p:txBody>
      </p:sp>
      <p:sp>
        <p:nvSpPr>
          <p:cNvPr id="3" name="Content Placeholder 2"/>
          <p:cNvSpPr>
            <a:spLocks noGrp="1"/>
          </p:cNvSpPr>
          <p:nvPr>
            <p:ph idx="1"/>
          </p:nvPr>
        </p:nvSpPr>
        <p:spPr/>
        <p:txBody>
          <a:bodyPr>
            <a:normAutofit fontScale="92500" lnSpcReduction="20000"/>
          </a:bodyPr>
          <a:lstStyle/>
          <a:p>
            <a:r>
              <a:rPr lang="en-US" dirty="0"/>
              <a:t>Million Genome Project from Obama’s Precision Medicine Initiative, 2015. </a:t>
            </a:r>
          </a:p>
          <a:p>
            <a:r>
              <a:rPr lang="en-US" dirty="0"/>
              <a:t>Genomes England Project (the 100,000 Genomes Project) 2014, UK 10K Project.</a:t>
            </a:r>
          </a:p>
          <a:p>
            <a:r>
              <a:rPr lang="de-DE" dirty="0"/>
              <a:t>Million </a:t>
            </a:r>
            <a:r>
              <a:rPr lang="de-DE" dirty="0" err="1"/>
              <a:t>Veterans</a:t>
            </a:r>
            <a:r>
              <a:rPr lang="de-DE" dirty="0"/>
              <a:t> Project US, </a:t>
            </a:r>
            <a:r>
              <a:rPr lang="de-DE" dirty="0" err="1"/>
              <a:t>already</a:t>
            </a:r>
            <a:r>
              <a:rPr lang="de-DE" dirty="0"/>
              <a:t> </a:t>
            </a:r>
            <a:r>
              <a:rPr lang="de-DE" dirty="0" err="1"/>
              <a:t>collected</a:t>
            </a:r>
            <a:r>
              <a:rPr lang="de-DE" dirty="0"/>
              <a:t> </a:t>
            </a:r>
            <a:r>
              <a:rPr lang="en-US" dirty="0"/>
              <a:t>DNA samples from 343,000 former soldiers 2015.</a:t>
            </a:r>
          </a:p>
          <a:p>
            <a:r>
              <a:rPr lang="en-US" dirty="0"/>
              <a:t>International Cancer Genome Consortium (ICCG) and The Cancer Genome Atlas (TCGA) projects chart the genomic changes involved in more than 20 types of cancer (WGS of 5000 individuals, WES of 10,000 individuals).</a:t>
            </a:r>
          </a:p>
          <a:p>
            <a:endParaRPr lang="en-US" dirty="0"/>
          </a:p>
        </p:txBody>
      </p:sp>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11</a:t>
            </a:fld>
            <a:endParaRPr lang="en-US" dirty="0"/>
          </a:p>
        </p:txBody>
      </p:sp>
    </p:spTree>
    <p:extLst>
      <p:ext uri="{BB962C8B-B14F-4D97-AF65-F5344CB8AC3E}">
        <p14:creationId xmlns:p14="http://schemas.microsoft.com/office/powerpoint/2010/main" val="256649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Clinical Sequencing – Private Sections </a:t>
            </a:r>
          </a:p>
        </p:txBody>
      </p:sp>
      <p:sp>
        <p:nvSpPr>
          <p:cNvPr id="3" name="Content Placeholder 2"/>
          <p:cNvSpPr>
            <a:spLocks noGrp="1"/>
          </p:cNvSpPr>
          <p:nvPr>
            <p:ph idx="1"/>
          </p:nvPr>
        </p:nvSpPr>
        <p:spPr/>
        <p:txBody>
          <a:bodyPr>
            <a:normAutofit/>
          </a:bodyPr>
          <a:lstStyle/>
          <a:p>
            <a:r>
              <a:rPr lang="en-US" dirty="0"/>
              <a:t>J. Craig Venter plans to sequence one million genomes by 2020 using private funding.</a:t>
            </a:r>
          </a:p>
          <a:p>
            <a:r>
              <a:rPr lang="en-US" dirty="0"/>
              <a:t>One of the world’s largest private bio-banks, 23andMe, collected 800,000 spit samples.</a:t>
            </a:r>
          </a:p>
          <a:p>
            <a:r>
              <a:rPr lang="en-US" dirty="0"/>
              <a:t>Large disease consortia and hospitals/institutions/pharmaceutical/biotech companies conduct whole genome sequencing of clinical samples.</a:t>
            </a:r>
          </a:p>
          <a:p>
            <a:endParaRPr lang="en-US" dirty="0"/>
          </a:p>
        </p:txBody>
      </p:sp>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12</a:t>
            </a:fld>
            <a:endParaRPr lang="en-US" dirty="0"/>
          </a:p>
        </p:txBody>
      </p:sp>
    </p:spTree>
    <p:extLst>
      <p:ext uri="{BB962C8B-B14F-4D97-AF65-F5344CB8AC3E}">
        <p14:creationId xmlns:p14="http://schemas.microsoft.com/office/powerpoint/2010/main" val="986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Genomics to </a:t>
            </a:r>
            <a:r>
              <a:rPr lang="en-US" dirty="0" err="1"/>
              <a:t>Metagenomics</a:t>
            </a:r>
            <a:endParaRPr lang="en-US" dirty="0"/>
          </a:p>
        </p:txBody>
      </p:sp>
      <p:sp>
        <p:nvSpPr>
          <p:cNvPr id="3" name="Content Placeholder 2"/>
          <p:cNvSpPr>
            <a:spLocks noGrp="1"/>
          </p:cNvSpPr>
          <p:nvPr>
            <p:ph idx="1"/>
          </p:nvPr>
        </p:nvSpPr>
        <p:spPr/>
        <p:txBody>
          <a:bodyPr>
            <a:normAutofit fontScale="85000" lnSpcReduction="10000"/>
          </a:bodyPr>
          <a:lstStyle/>
          <a:p>
            <a:r>
              <a:rPr lang="en-US" dirty="0"/>
              <a:t>Microbes thrive on us: we provide wonderfully rich and varied homes for our 100 trillion microbial (bacterial and </a:t>
            </a:r>
            <a:r>
              <a:rPr lang="en-US" dirty="0" err="1"/>
              <a:t>archaeal</a:t>
            </a:r>
            <a:r>
              <a:rPr lang="en-US" dirty="0"/>
              <a:t>) partners. </a:t>
            </a:r>
          </a:p>
          <a:p>
            <a:r>
              <a:rPr lang="en-US" dirty="0"/>
              <a:t>Human </a:t>
            </a:r>
            <a:r>
              <a:rPr lang="en-US" dirty="0" err="1"/>
              <a:t>Microbiome</a:t>
            </a:r>
            <a:r>
              <a:rPr lang="en-US" dirty="0"/>
              <a:t> Project</a:t>
            </a:r>
          </a:p>
          <a:p>
            <a:pPr lvl="1"/>
            <a:r>
              <a:rPr lang="en-US" dirty="0"/>
              <a:t>characterize microbial communities found at multiple human body sites and to look for correlations between changes in the </a:t>
            </a:r>
            <a:r>
              <a:rPr lang="en-US" dirty="0" err="1"/>
              <a:t>microbiome</a:t>
            </a:r>
            <a:r>
              <a:rPr lang="en-US" dirty="0"/>
              <a:t> and human health.</a:t>
            </a:r>
          </a:p>
          <a:p>
            <a:r>
              <a:rPr lang="en-US" dirty="0"/>
              <a:t>We are also host to countless viruses. A recent survey reported that human feces contain about a billion RNA viruses per gram, representing 42 viral “species”.</a:t>
            </a:r>
          </a:p>
          <a:p>
            <a:r>
              <a:rPr lang="en-US" dirty="0"/>
              <a:t>Viral </a:t>
            </a:r>
            <a:r>
              <a:rPr lang="en-US" dirty="0" err="1"/>
              <a:t>Metagenomics</a:t>
            </a:r>
            <a:endParaRPr lang="en-US" dirty="0"/>
          </a:p>
          <a:p>
            <a:endParaRPr lang="en-US" dirty="0"/>
          </a:p>
          <a:p>
            <a:endParaRPr lang="en-US" dirty="0"/>
          </a:p>
        </p:txBody>
      </p:sp>
      <p:sp>
        <p:nvSpPr>
          <p:cNvPr id="4" name="TextBox 3"/>
          <p:cNvSpPr txBox="1"/>
          <p:nvPr/>
        </p:nvSpPr>
        <p:spPr>
          <a:xfrm>
            <a:off x="6362" y="5956886"/>
            <a:ext cx="9137638" cy="338554"/>
          </a:xfrm>
          <a:prstGeom prst="rect">
            <a:avLst/>
          </a:prstGeom>
          <a:noFill/>
        </p:spPr>
        <p:txBody>
          <a:bodyPr wrap="none" rtlCol="0">
            <a:spAutoFit/>
          </a:bodyPr>
          <a:lstStyle/>
          <a:p>
            <a:r>
              <a:rPr lang="en-US" sz="1600" dirty="0"/>
              <a:t>National Research Council (US) Committee on </a:t>
            </a:r>
            <a:r>
              <a:rPr lang="en-US" sz="1600" dirty="0" err="1"/>
              <a:t>Metagenomics</a:t>
            </a:r>
            <a:r>
              <a:rPr lang="en-US" sz="1600" dirty="0"/>
              <a:t>: Challenges and Functional Applications. 2007</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13</a:t>
            </a:fld>
            <a:endParaRPr lang="en-US" dirty="0"/>
          </a:p>
        </p:txBody>
      </p:sp>
    </p:spTree>
    <p:extLst>
      <p:ext uri="{BB962C8B-B14F-4D97-AF65-F5344CB8AC3E}">
        <p14:creationId xmlns:p14="http://schemas.microsoft.com/office/powerpoint/2010/main" val="377865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45720" y="583267"/>
            <a:ext cx="9052560" cy="6129591"/>
            <a:chOff x="101312" y="646331"/>
            <a:chExt cx="8229600" cy="5572355"/>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0543" b="10078"/>
            <a:stretch/>
          </p:blipFill>
          <p:spPr>
            <a:xfrm>
              <a:off x="101312" y="646331"/>
              <a:ext cx="8229600" cy="5443870"/>
            </a:xfrm>
            <a:prstGeom prst="rect">
              <a:avLst/>
            </a:prstGeom>
          </p:spPr>
        </p:pic>
        <p:sp>
          <p:nvSpPr>
            <p:cNvPr id="6" name="Rectangle 5"/>
            <p:cNvSpPr>
              <a:spLocks noChangeAspect="1"/>
            </p:cNvSpPr>
            <p:nvPr/>
          </p:nvSpPr>
          <p:spPr>
            <a:xfrm>
              <a:off x="2105914" y="5913871"/>
              <a:ext cx="5196840" cy="304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918126" y="5921337"/>
            <a:ext cx="5576107" cy="923330"/>
            <a:chOff x="2445146" y="5905570"/>
            <a:chExt cx="5576107" cy="923330"/>
          </a:xfrm>
        </p:grpSpPr>
        <p:sp>
          <p:nvSpPr>
            <p:cNvPr id="9" name="TextBox 8"/>
            <p:cNvSpPr txBox="1"/>
            <p:nvPr/>
          </p:nvSpPr>
          <p:spPr>
            <a:xfrm>
              <a:off x="3721972" y="5905570"/>
              <a:ext cx="3505200" cy="923330"/>
            </a:xfrm>
            <a:prstGeom prst="rect">
              <a:avLst/>
            </a:prstGeom>
            <a:noFill/>
          </p:spPr>
          <p:txBody>
            <a:bodyPr wrap="square" rtlCol="0">
              <a:spAutoFit/>
            </a:bodyPr>
            <a:lstStyle/>
            <a:p>
              <a:r>
                <a:rPr lang="en-US" b="1" dirty="0"/>
                <a:t>NHGRI GWA Catalog</a:t>
              </a:r>
            </a:p>
            <a:p>
              <a:r>
                <a:rPr lang="en-US" b="1" dirty="0"/>
                <a:t>www.genome.gov/GWAStudies</a:t>
              </a:r>
            </a:p>
            <a:p>
              <a:r>
                <a:rPr lang="en-US" b="1" dirty="0"/>
                <a:t>www.ebi.ac.uk/fgpt/gwas/ </a:t>
              </a:r>
            </a:p>
          </p:txBody>
        </p:sp>
        <p:pic>
          <p:nvPicPr>
            <p:cNvPr id="10"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dev.ebi.ac.uk/fgpt/gwas/images/dual-logo2.png"/>
            <p:cNvPicPr>
              <a:picLocks noChangeAspect="1" noChangeArrowheads="1"/>
            </p:cNvPicPr>
            <p:nvPr/>
          </p:nvPicPr>
          <p:blipFill rotWithShape="1">
            <a:blip r:embed="rId4">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 name="TextBox 11"/>
          <p:cNvSpPr txBox="1"/>
          <p:nvPr/>
        </p:nvSpPr>
        <p:spPr>
          <a:xfrm>
            <a:off x="1790700" y="0"/>
            <a:ext cx="5562600" cy="646331"/>
          </a:xfrm>
          <a:prstGeom prst="rect">
            <a:avLst/>
          </a:prstGeom>
          <a:noFill/>
        </p:spPr>
        <p:txBody>
          <a:bodyPr wrap="square" rtlCol="0">
            <a:spAutoFit/>
          </a:bodyPr>
          <a:lstStyle/>
          <a:p>
            <a:pPr algn="ctr"/>
            <a:r>
              <a:rPr lang="en-US" b="1" dirty="0"/>
              <a:t>Published Genome-Wide Associations </a:t>
            </a:r>
            <a:r>
              <a:rPr lang="en-US" b="1"/>
              <a:t>through 12/2013</a:t>
            </a:r>
            <a:endParaRPr lang="en-US" b="1" dirty="0"/>
          </a:p>
          <a:p>
            <a:pPr algn="ctr"/>
            <a:r>
              <a:rPr lang="en-US" b="1" dirty="0"/>
              <a:t>Published GWA at p≤5X10</a:t>
            </a:r>
            <a:r>
              <a:rPr lang="en-US" b="1" baseline="30000" dirty="0"/>
              <a:t>-8</a:t>
            </a:r>
            <a:r>
              <a:rPr lang="en-US" b="1" dirty="0"/>
              <a:t> for 17 trait categories</a:t>
            </a:r>
          </a:p>
        </p:txBody>
      </p:sp>
    </p:spTree>
    <p:extLst>
      <p:ext uri="{BB962C8B-B14F-4D97-AF65-F5344CB8AC3E}">
        <p14:creationId xmlns:p14="http://schemas.microsoft.com/office/powerpoint/2010/main" val="21661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aphicFrame>
        <p:nvGraphicFramePr>
          <p:cNvPr id="1026" name="Object 2"/>
          <p:cNvGraphicFramePr>
            <a:graphicFrameLocks noChangeAspect="1"/>
          </p:cNvGraphicFramePr>
          <p:nvPr>
            <p:extLst>
              <p:ext uri="{D42A27DB-BD31-4B8C-83A1-F6EECF244321}">
                <p14:modId xmlns:p14="http://schemas.microsoft.com/office/powerpoint/2010/main" val="813466226"/>
              </p:ext>
            </p:extLst>
          </p:nvPr>
        </p:nvGraphicFramePr>
        <p:xfrm>
          <a:off x="540213" y="180975"/>
          <a:ext cx="7856724" cy="5893624"/>
        </p:xfrm>
        <a:graphic>
          <a:graphicData uri="http://schemas.openxmlformats.org/presentationml/2006/ole">
            <mc:AlternateContent xmlns:mc="http://schemas.openxmlformats.org/markup-compatibility/2006">
              <mc:Choice xmlns:v="urn:schemas-microsoft-com:vml" Requires="v">
                <p:oleObj spid="_x0000_s5289" name="Slide" r:id="rId3" imgW="3180486" imgH="2385133" progId="PowerPoint.Slide.12">
                  <p:embed/>
                </p:oleObj>
              </mc:Choice>
              <mc:Fallback>
                <p:oleObj name="Slide" r:id="rId3" imgW="3180486" imgH="2385133" progId="PowerPoint.Slide.12">
                  <p:embed/>
                  <p:pic>
                    <p:nvPicPr>
                      <p:cNvPr id="0" name=""/>
                      <p:cNvPicPr>
                        <a:picLocks noChangeAspect="1" noChangeArrowheads="1"/>
                      </p:cNvPicPr>
                      <p:nvPr/>
                    </p:nvPicPr>
                    <p:blipFill>
                      <a:blip r:embed="rId4"/>
                      <a:srcRect/>
                      <a:stretch>
                        <a:fillRect/>
                      </a:stretch>
                    </p:blipFill>
                    <p:spPr bwMode="auto">
                      <a:xfrm>
                        <a:off x="540213" y="180975"/>
                        <a:ext cx="7856724" cy="5893624"/>
                      </a:xfrm>
                      <a:prstGeom prst="rect">
                        <a:avLst/>
                      </a:prstGeom>
                      <a:noFill/>
                      <a:ln>
                        <a:noFill/>
                      </a:ln>
                      <a:effectLst/>
                      <a:extLst/>
                    </p:spPr>
                  </p:pic>
                </p:oleObj>
              </mc:Fallback>
            </mc:AlternateContent>
          </a:graphicData>
        </a:graphic>
      </p:graphicFrame>
      <p:grpSp>
        <p:nvGrpSpPr>
          <p:cNvPr id="6" name="Group 5"/>
          <p:cNvGrpSpPr/>
          <p:nvPr/>
        </p:nvGrpSpPr>
        <p:grpSpPr>
          <a:xfrm>
            <a:off x="3575539" y="5951219"/>
            <a:ext cx="5576107" cy="923330"/>
            <a:chOff x="2445146" y="5920511"/>
            <a:chExt cx="5576107" cy="923330"/>
          </a:xfrm>
        </p:grpSpPr>
        <p:sp>
          <p:nvSpPr>
            <p:cNvPr id="7" name="TextBox 6"/>
            <p:cNvSpPr txBox="1"/>
            <p:nvPr/>
          </p:nvSpPr>
          <p:spPr>
            <a:xfrm>
              <a:off x="3721972" y="5920511"/>
              <a:ext cx="3505200" cy="923330"/>
            </a:xfrm>
            <a:prstGeom prst="rect">
              <a:avLst/>
            </a:prstGeom>
            <a:noFill/>
          </p:spPr>
          <p:txBody>
            <a:bodyPr wrap="square" rtlCol="0">
              <a:spAutoFit/>
            </a:bodyPr>
            <a:lstStyle/>
            <a:p>
              <a:r>
                <a:rPr lang="en-US" b="1" dirty="0"/>
                <a:t>NHGRI GWA Catalog</a:t>
              </a:r>
            </a:p>
            <a:p>
              <a:r>
                <a:rPr lang="en-US" b="1" dirty="0"/>
                <a:t>www.genome.gov/GWAStudies</a:t>
              </a:r>
            </a:p>
            <a:p>
              <a:r>
                <a:rPr lang="en-US" b="1" dirty="0"/>
                <a:t>www.ebi.ac.uk/fgpt/gwas/ </a:t>
              </a:r>
            </a:p>
          </p:txBody>
        </p:sp>
        <p:pic>
          <p:nvPicPr>
            <p:cNvPr id="8"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83"/>
            <a:stretch/>
          </p:blipFill>
          <p:spPr bwMode="auto">
            <a:xfrm>
              <a:off x="6967399" y="6430300"/>
              <a:ext cx="1053854" cy="33529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wwwdev.ebi.ac.uk/fgpt/gwas/images/dual-logo2.png"/>
            <p:cNvPicPr>
              <a:picLocks noChangeAspect="1" noChangeArrowheads="1"/>
            </p:cNvPicPr>
            <p:nvPr/>
          </p:nvPicPr>
          <p:blipFill rotWithShape="1">
            <a:blip r:embed="rId5">
              <a:extLst>
                <a:ext uri="{28A0092B-C50C-407E-A947-70E740481C1C}">
                  <a14:useLocalDpi xmlns:a14="http://schemas.microsoft.com/office/drawing/2010/main" val="0"/>
                </a:ext>
              </a:extLst>
            </a:blip>
            <a:srcRect r="46392"/>
            <a:stretch/>
          </p:blipFill>
          <p:spPr bwMode="auto">
            <a:xfrm>
              <a:off x="2445146" y="6430299"/>
              <a:ext cx="1234440" cy="334940"/>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892306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Conveying Genetic Findings</a:t>
            </a:r>
          </a:p>
        </p:txBody>
      </p:sp>
      <p:sp>
        <p:nvSpPr>
          <p:cNvPr id="3" name="Content Placeholder 2"/>
          <p:cNvSpPr>
            <a:spLocks noGrp="1"/>
          </p:cNvSpPr>
          <p:nvPr>
            <p:ph idx="1"/>
          </p:nvPr>
        </p:nvSpPr>
        <p:spPr/>
        <p:txBody>
          <a:bodyPr>
            <a:normAutofit fontScale="70000" lnSpcReduction="20000"/>
          </a:bodyPr>
          <a:lstStyle/>
          <a:p>
            <a:r>
              <a:rPr lang="en-US" dirty="0"/>
              <a:t>Genetic counseling as an integral part of clinical process</a:t>
            </a:r>
          </a:p>
          <a:p>
            <a:r>
              <a:rPr lang="en-US" dirty="0"/>
              <a:t>The NHLBI 2010 working group concluded that individual genetic results should (with conditions) be offered to study participants in a timely manner if they meet all of the following criteria (recommendation 1):</a:t>
            </a:r>
          </a:p>
          <a:p>
            <a:pPr lvl="1"/>
            <a:r>
              <a:rPr lang="en-US" dirty="0"/>
              <a:t>The genetic finding has important health implications for the participant and the associated risks are established and substantial.</a:t>
            </a:r>
          </a:p>
          <a:p>
            <a:pPr lvl="1"/>
            <a:r>
              <a:rPr lang="en-US" dirty="0"/>
              <a:t>The genetic finding is actionable; that is, there are established therapeutic or preventive interventions or other available actions that have the potential to change the clinical course of the disease.</a:t>
            </a:r>
          </a:p>
          <a:p>
            <a:pPr lvl="1"/>
            <a:r>
              <a:rPr lang="en-US" dirty="0"/>
              <a:t>The test is analytically valid and complies with all applicable laws.</a:t>
            </a:r>
          </a:p>
          <a:p>
            <a:pPr lvl="1"/>
            <a:r>
              <a:rPr lang="en-US" dirty="0"/>
              <a:t>During the informed consent process or subsequently, the study participant has opted to receive his/her individual genetic results.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16</a:t>
            </a:fld>
            <a:endParaRPr lang="en-US" dirty="0"/>
          </a:p>
        </p:txBody>
      </p:sp>
    </p:spTree>
    <p:extLst>
      <p:ext uri="{BB962C8B-B14F-4D97-AF65-F5344CB8AC3E}">
        <p14:creationId xmlns:p14="http://schemas.microsoft.com/office/powerpoint/2010/main" val="3110285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Ethical Issues about Incidental Findings</a:t>
            </a:r>
          </a:p>
        </p:txBody>
      </p:sp>
      <p:sp>
        <p:nvSpPr>
          <p:cNvPr id="3" name="Content Placeholder 2"/>
          <p:cNvSpPr>
            <a:spLocks noGrp="1"/>
          </p:cNvSpPr>
          <p:nvPr>
            <p:ph idx="1"/>
          </p:nvPr>
        </p:nvSpPr>
        <p:spPr/>
        <p:txBody>
          <a:bodyPr>
            <a:normAutofit fontScale="92500"/>
          </a:bodyPr>
          <a:lstStyle/>
          <a:p>
            <a:r>
              <a:rPr lang="en-US" dirty="0"/>
              <a:t>When investigators obtain genetic data from research participants, they may incur an ethical responsibility to inform at-risk individuals about clinically significant variations discovered during the course of their research.</a:t>
            </a:r>
          </a:p>
          <a:p>
            <a:r>
              <a:rPr lang="en-US" dirty="0"/>
              <a:t>Perhaps the largest obstacle to reviewing and communicating incidental findings in genomics research is the sheer magnitude of the task (tens of millions of genetic variants).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17</a:t>
            </a:fld>
            <a:endParaRPr lang="en-US" dirty="0"/>
          </a:p>
        </p:txBody>
      </p:sp>
    </p:spTree>
    <p:extLst>
      <p:ext uri="{BB962C8B-B14F-4D97-AF65-F5344CB8AC3E}">
        <p14:creationId xmlns:p14="http://schemas.microsoft.com/office/powerpoint/2010/main" val="407947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Privacy</a:t>
            </a:r>
          </a:p>
        </p:txBody>
      </p:sp>
      <p:pic>
        <p:nvPicPr>
          <p:cNvPr id="4" name="Content Placeholder 3"/>
          <p:cNvPicPr>
            <a:picLocks noGrp="1" noChangeAspect="1"/>
          </p:cNvPicPr>
          <p:nvPr>
            <p:ph idx="1"/>
          </p:nvPr>
        </p:nvPicPr>
        <p:blipFill rotWithShape="1">
          <a:blip r:embed="rId2"/>
          <a:srcRect l="-155" t="1" r="-1374" b="-4034"/>
          <a:stretch/>
        </p:blipFill>
        <p:spPr>
          <a:xfrm>
            <a:off x="457200" y="1417638"/>
            <a:ext cx="8046797" cy="2793072"/>
          </a:xfrm>
        </p:spPr>
      </p:pic>
      <p:pic>
        <p:nvPicPr>
          <p:cNvPr id="5" name="Picture 4"/>
          <p:cNvPicPr>
            <a:picLocks noChangeAspect="1"/>
          </p:cNvPicPr>
          <p:nvPr/>
        </p:nvPicPr>
        <p:blipFill>
          <a:blip r:embed="rId3"/>
          <a:stretch>
            <a:fillRect/>
          </a:stretch>
        </p:blipFill>
        <p:spPr>
          <a:xfrm>
            <a:off x="2405529" y="3749690"/>
            <a:ext cx="6572623" cy="2612549"/>
          </a:xfrm>
          <a:prstGeom prst="rect">
            <a:avLst/>
          </a:prstGeom>
        </p:spPr>
      </p:pic>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18</a:t>
            </a:fld>
            <a:endParaRPr lang="en-US" dirty="0"/>
          </a:p>
        </p:txBody>
      </p:sp>
    </p:spTree>
    <p:extLst>
      <p:ext uri="{BB962C8B-B14F-4D97-AF65-F5344CB8AC3E}">
        <p14:creationId xmlns:p14="http://schemas.microsoft.com/office/powerpoint/2010/main" val="271534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Infringement of Genetic Privacy</a:t>
            </a:r>
          </a:p>
        </p:txBody>
      </p:sp>
      <p:sp>
        <p:nvSpPr>
          <p:cNvPr id="3" name="Content Placeholder 2"/>
          <p:cNvSpPr>
            <a:spLocks noGrp="1"/>
          </p:cNvSpPr>
          <p:nvPr>
            <p:ph idx="1"/>
          </p:nvPr>
        </p:nvSpPr>
        <p:spPr/>
        <p:txBody>
          <a:bodyPr/>
          <a:lstStyle/>
          <a:p>
            <a:r>
              <a:rPr lang="en-US" dirty="0"/>
              <a:t>Identity attack</a:t>
            </a:r>
          </a:p>
          <a:p>
            <a:pPr lvl="1"/>
            <a:r>
              <a:rPr lang="en-US" dirty="0"/>
              <a:t>Personal identifiable information</a:t>
            </a:r>
          </a:p>
          <a:p>
            <a:r>
              <a:rPr lang="en-US" dirty="0"/>
              <a:t>Trait attack</a:t>
            </a:r>
          </a:p>
          <a:p>
            <a:pPr lvl="1"/>
            <a:r>
              <a:rPr lang="en-US" dirty="0"/>
              <a:t>Trait information associated with genomic information (e.g. genotypes/sequences)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19</a:t>
            </a:fld>
            <a:endParaRPr lang="en-US" dirty="0"/>
          </a:p>
        </p:txBody>
      </p:sp>
    </p:spTree>
    <p:extLst>
      <p:ext uri="{BB962C8B-B14F-4D97-AF65-F5344CB8AC3E}">
        <p14:creationId xmlns:p14="http://schemas.microsoft.com/office/powerpoint/2010/main" val="927641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7"/>
            <a:ext cx="8458200" cy="4525963"/>
          </a:xfrm>
        </p:spPr>
        <p:txBody>
          <a:bodyPr>
            <a:normAutofit fontScale="92500" lnSpcReduction="20000"/>
          </a:bodyPr>
          <a:lstStyle/>
          <a:p>
            <a:r>
              <a:rPr lang="en-US" sz="2800" dirty="0"/>
              <a:t>A brief introduction to human genetics and personal genomics</a:t>
            </a:r>
          </a:p>
          <a:p>
            <a:r>
              <a:rPr lang="en-US" sz="2800" dirty="0"/>
              <a:t>Infringement of genetic privacy</a:t>
            </a:r>
          </a:p>
          <a:p>
            <a:r>
              <a:rPr lang="en-US" sz="2800" dirty="0"/>
              <a:t>Protection of genetic privacy</a:t>
            </a:r>
          </a:p>
          <a:p>
            <a:pPr lvl="1"/>
            <a:r>
              <a:rPr lang="en-US" dirty="0"/>
              <a:t>Guidelines, rules and laws</a:t>
            </a:r>
          </a:p>
          <a:p>
            <a:pPr lvl="1"/>
            <a:r>
              <a:rPr lang="en-US" dirty="0"/>
              <a:t>Genetic hiding and de-identification</a:t>
            </a:r>
          </a:p>
          <a:p>
            <a:pPr lvl="1"/>
            <a:r>
              <a:rPr lang="en-US" dirty="0"/>
              <a:t>Open access based on agreement</a:t>
            </a:r>
          </a:p>
          <a:p>
            <a:pPr lvl="1"/>
            <a:r>
              <a:rPr lang="en-US" dirty="0"/>
              <a:t>Controlled access model </a:t>
            </a:r>
          </a:p>
          <a:p>
            <a:pPr lvl="1"/>
            <a:r>
              <a:rPr lang="en-US" dirty="0"/>
              <a:t>Data privacy protection</a:t>
            </a:r>
          </a:p>
          <a:p>
            <a:pPr lvl="1"/>
            <a:r>
              <a:rPr lang="en-US" dirty="0"/>
              <a:t>Cryptographic solutions</a:t>
            </a:r>
          </a:p>
          <a:p>
            <a:r>
              <a:rPr lang="en-US" sz="2800" dirty="0"/>
              <a:t>Summary and future work </a:t>
            </a:r>
          </a:p>
          <a:p>
            <a:endParaRPr lang="en-US" sz="3600" dirty="0"/>
          </a:p>
          <a:p>
            <a:endParaRPr lang="en-US" sz="3600" dirty="0"/>
          </a:p>
        </p:txBody>
      </p:sp>
      <p:sp>
        <p:nvSpPr>
          <p:cNvPr id="4" name="Title 3"/>
          <p:cNvSpPr>
            <a:spLocks noGrp="1"/>
          </p:cNvSpPr>
          <p:nvPr>
            <p:ph type="title"/>
          </p:nvPr>
        </p:nvSpPr>
        <p:spPr>
          <a:xfrm>
            <a:off x="952500" y="152400"/>
            <a:ext cx="7239000" cy="1143000"/>
          </a:xfrm>
          <a:prstGeom prst="rect">
            <a:avLst/>
          </a:prstGeom>
        </p:spPr>
        <p:txBody>
          <a:bodyPr/>
          <a:lstStyle/>
          <a:p>
            <a:r>
              <a:rPr lang="en-US" sz="3600" dirty="0"/>
              <a:t>Outline</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a:t>
            </a:fld>
            <a:endParaRPr lang="en-US" dirty="0"/>
          </a:p>
        </p:txBody>
      </p:sp>
    </p:spTree>
    <p:extLst>
      <p:ext uri="{BB962C8B-B14F-4D97-AF65-F5344CB8AC3E}">
        <p14:creationId xmlns:p14="http://schemas.microsoft.com/office/powerpoint/2010/main" val="3563425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of Genetic Privacy</a:t>
            </a:r>
          </a:p>
        </p:txBody>
      </p:sp>
      <p:sp>
        <p:nvSpPr>
          <p:cNvPr id="3" name="Content Placeholder 2"/>
          <p:cNvSpPr>
            <a:spLocks noGrp="1"/>
          </p:cNvSpPr>
          <p:nvPr>
            <p:ph idx="1"/>
          </p:nvPr>
        </p:nvSpPr>
        <p:spPr/>
        <p:txBody>
          <a:bodyPr/>
          <a:lstStyle/>
          <a:p>
            <a:r>
              <a:rPr lang="en-US" b="1" dirty="0"/>
              <a:t>Guidelines, rules and laws</a:t>
            </a:r>
          </a:p>
          <a:p>
            <a:r>
              <a:rPr lang="en-US" dirty="0"/>
              <a:t>Genetic hiding and de-identification</a:t>
            </a:r>
          </a:p>
          <a:p>
            <a:r>
              <a:rPr lang="en-US" dirty="0"/>
              <a:t>Open access based on agreement</a:t>
            </a:r>
          </a:p>
          <a:p>
            <a:r>
              <a:rPr lang="en-US" dirty="0"/>
              <a:t>Controlled access model </a:t>
            </a:r>
          </a:p>
          <a:p>
            <a:r>
              <a:rPr lang="en-US" dirty="0"/>
              <a:t>Data privacy protection</a:t>
            </a:r>
          </a:p>
          <a:p>
            <a:r>
              <a:rPr lang="en-US" dirty="0"/>
              <a:t>Cryptographic solutions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20</a:t>
            </a:fld>
            <a:endParaRPr lang="en-US" dirty="0"/>
          </a:p>
        </p:txBody>
      </p:sp>
    </p:spTree>
    <p:extLst>
      <p:ext uri="{BB962C8B-B14F-4D97-AF65-F5344CB8AC3E}">
        <p14:creationId xmlns:p14="http://schemas.microsoft.com/office/powerpoint/2010/main" val="2918696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Ethics and HIPAA Review</a:t>
            </a:r>
          </a:p>
        </p:txBody>
      </p:sp>
      <p:sp>
        <p:nvSpPr>
          <p:cNvPr id="3" name="Content Placeholder 2"/>
          <p:cNvSpPr>
            <a:spLocks noGrp="1"/>
          </p:cNvSpPr>
          <p:nvPr>
            <p:ph idx="1"/>
          </p:nvPr>
        </p:nvSpPr>
        <p:spPr/>
        <p:txBody>
          <a:bodyPr/>
          <a:lstStyle/>
          <a:p>
            <a:r>
              <a:rPr lang="en-US" dirty="0"/>
              <a:t>Key to advancing genetics diagnosis research</a:t>
            </a:r>
          </a:p>
          <a:p>
            <a:r>
              <a:rPr lang="en-US" dirty="0"/>
              <a:t>Private personal health information can be protected</a:t>
            </a:r>
          </a:p>
          <a:p>
            <a:r>
              <a:rPr lang="en-US" dirty="0"/>
              <a:t>Discrimination/Bias based on released heath information can be eliminated (minimized)</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21</a:t>
            </a:fld>
            <a:endParaRPr lang="en-US" dirty="0"/>
          </a:p>
        </p:txBody>
      </p:sp>
    </p:spTree>
    <p:extLst>
      <p:ext uri="{BB962C8B-B14F-4D97-AF65-F5344CB8AC3E}">
        <p14:creationId xmlns:p14="http://schemas.microsoft.com/office/powerpoint/2010/main" val="350612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HIPAA Privacy Rule</a:t>
            </a:r>
          </a:p>
        </p:txBody>
      </p:sp>
      <p:pic>
        <p:nvPicPr>
          <p:cNvPr id="4" name="Content Placeholder 3"/>
          <p:cNvPicPr>
            <a:picLocks noGrp="1" noChangeAspect="1"/>
          </p:cNvPicPr>
          <p:nvPr>
            <p:ph idx="1"/>
          </p:nvPr>
        </p:nvPicPr>
        <p:blipFill>
          <a:blip r:embed="rId2"/>
          <a:srcRect t="848" b="848"/>
          <a:stretch>
            <a:fillRect/>
          </a:stretch>
        </p:blipFill>
        <p:spPr>
          <a:xfrm>
            <a:off x="1524000" y="2667000"/>
            <a:ext cx="5950469" cy="3272529"/>
          </a:xfrm>
        </p:spPr>
      </p:pic>
      <p:sp>
        <p:nvSpPr>
          <p:cNvPr id="5"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All federal grants with human subjects involved should be protected by HIPAA </a:t>
            </a:r>
          </a:p>
          <a:p>
            <a:endParaRPr lang="en-US" dirty="0"/>
          </a:p>
        </p:txBody>
      </p:sp>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22</a:t>
            </a:fld>
            <a:endParaRPr lang="en-US" dirty="0"/>
          </a:p>
        </p:txBody>
      </p:sp>
    </p:spTree>
    <p:extLst>
      <p:ext uri="{BB962C8B-B14F-4D97-AF65-F5344CB8AC3E}">
        <p14:creationId xmlns:p14="http://schemas.microsoft.com/office/powerpoint/2010/main" val="241071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HIPAA</a:t>
            </a:r>
          </a:p>
        </p:txBody>
      </p:sp>
      <p:sp>
        <p:nvSpPr>
          <p:cNvPr id="3" name="Content Placeholder 2"/>
          <p:cNvSpPr>
            <a:spLocks noGrp="1"/>
          </p:cNvSpPr>
          <p:nvPr>
            <p:ph idx="1"/>
          </p:nvPr>
        </p:nvSpPr>
        <p:spPr/>
        <p:txBody>
          <a:bodyPr>
            <a:normAutofit fontScale="70000" lnSpcReduction="20000"/>
          </a:bodyPr>
          <a:lstStyle/>
          <a:p>
            <a:r>
              <a:rPr lang="en-US" dirty="0"/>
              <a:t>The Standards for Privacy of Individually Identifiable Health Information (“Privacy Rule”) establishes, for the first time, a set of national standards for the protection of  certain health information. </a:t>
            </a:r>
          </a:p>
          <a:p>
            <a:r>
              <a:rPr lang="en-US" dirty="0"/>
              <a:t>The U.S. Department of Health and Human Services  (“HHS”) issued the Privacy Rule to implement the requirement of the Health Insurance Portability and Accountability Act of 1996 (“HIPAA”).</a:t>
            </a:r>
          </a:p>
          <a:p>
            <a:r>
              <a:rPr lang="en-US" dirty="0"/>
              <a:t>The Privacy Rule standards address the use and disclosure of individuals’ health information - called “protected health information” by organizations subject to the Privacy Rule - called “covered entities,” as well as standards for individuals' privacy rights to understand and control how their health information is used. </a:t>
            </a:r>
          </a:p>
          <a:p>
            <a:r>
              <a:rPr lang="en-US" dirty="0"/>
              <a:t>Within HHS, the Office for Civil Rights (“OCR”) has responsibility for implementing and enforcing the Privacy Rule with respect to voluntary compliance activities and civil money penalties.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23</a:t>
            </a:fld>
            <a:endParaRPr lang="en-US" dirty="0"/>
          </a:p>
        </p:txBody>
      </p:sp>
    </p:spTree>
    <p:extLst>
      <p:ext uri="{BB962C8B-B14F-4D97-AF65-F5344CB8AC3E}">
        <p14:creationId xmlns:p14="http://schemas.microsoft.com/office/powerpoint/2010/main" val="401443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Protected by HIPAA</a:t>
            </a:r>
          </a:p>
        </p:txBody>
      </p:sp>
      <p:sp>
        <p:nvSpPr>
          <p:cNvPr id="3" name="Content Placeholder 2"/>
          <p:cNvSpPr>
            <a:spLocks noGrp="1"/>
          </p:cNvSpPr>
          <p:nvPr>
            <p:ph idx="1"/>
          </p:nvPr>
        </p:nvSpPr>
        <p:spPr/>
        <p:txBody>
          <a:bodyPr/>
          <a:lstStyle/>
          <a:p>
            <a:r>
              <a:rPr lang="en-US" dirty="0"/>
              <a:t>Protected Health Information</a:t>
            </a:r>
          </a:p>
          <a:p>
            <a:pPr lvl="1"/>
            <a:r>
              <a:rPr lang="en-US" dirty="0"/>
              <a:t>The Privacy Rule protects all "individually identifiable health information"</a:t>
            </a:r>
          </a:p>
          <a:p>
            <a:r>
              <a:rPr lang="en-US" dirty="0"/>
              <a:t>De-Identified Health Information</a:t>
            </a:r>
          </a:p>
          <a:p>
            <a:pPr lvl="1"/>
            <a:r>
              <a:rPr lang="en-US" dirty="0"/>
              <a:t>There are no restrictions on the use or disclosure of de-identified health information.</a:t>
            </a:r>
          </a:p>
          <a:p>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24</a:t>
            </a:fld>
            <a:endParaRPr lang="en-US" dirty="0"/>
          </a:p>
        </p:txBody>
      </p:sp>
    </p:spTree>
    <p:extLst>
      <p:ext uri="{BB962C8B-B14F-4D97-AF65-F5344CB8AC3E}">
        <p14:creationId xmlns:p14="http://schemas.microsoft.com/office/powerpoint/2010/main" val="239053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HIPAA </a:t>
            </a:r>
            <a:r>
              <a:rPr lang="en-US" i="1" dirty="0"/>
              <a:t>Safe Harbor </a:t>
            </a:r>
            <a:r>
              <a:rPr lang="en-US" dirty="0"/>
              <a:t>Rule</a:t>
            </a:r>
          </a:p>
        </p:txBody>
      </p:sp>
      <p:sp>
        <p:nvSpPr>
          <p:cNvPr id="3" name="Content Placeholder 2"/>
          <p:cNvSpPr>
            <a:spLocks noGrp="1"/>
          </p:cNvSpPr>
          <p:nvPr>
            <p:ph idx="1"/>
          </p:nvPr>
        </p:nvSpPr>
        <p:spPr/>
        <p:txBody>
          <a:bodyPr>
            <a:normAutofit lnSpcReduction="10000"/>
          </a:bodyPr>
          <a:lstStyle/>
          <a:p>
            <a:r>
              <a:rPr lang="en-US" dirty="0"/>
              <a:t>Dissemination of demographic identifiers has been the subject of tight regulation in the US health care system.</a:t>
            </a:r>
          </a:p>
          <a:p>
            <a:r>
              <a:rPr lang="en-US" dirty="0"/>
              <a:t>The maximal resolution of any date field, such as hospital admission dates, is in years.</a:t>
            </a:r>
          </a:p>
          <a:p>
            <a:r>
              <a:rPr lang="en-US" dirty="0"/>
              <a:t>The maximal resolution of a geographical subdivision is the first three digits of a zip code (for zip code areas with populations of &gt;20,000).</a:t>
            </a:r>
          </a:p>
        </p:txBody>
      </p:sp>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25</a:t>
            </a:fld>
            <a:endParaRPr lang="en-US" dirty="0"/>
          </a:p>
        </p:txBody>
      </p:sp>
    </p:spTree>
    <p:extLst>
      <p:ext uri="{BB962C8B-B14F-4D97-AF65-F5344CB8AC3E}">
        <p14:creationId xmlns:p14="http://schemas.microsoft.com/office/powerpoint/2010/main" val="412234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GINA</a:t>
            </a:r>
          </a:p>
        </p:txBody>
      </p:sp>
      <p:pic>
        <p:nvPicPr>
          <p:cNvPr id="4" name="Picture 3"/>
          <p:cNvPicPr>
            <a:picLocks noChangeAspect="1"/>
          </p:cNvPicPr>
          <p:nvPr/>
        </p:nvPicPr>
        <p:blipFill>
          <a:blip r:embed="rId2"/>
          <a:stretch>
            <a:fillRect/>
          </a:stretch>
        </p:blipFill>
        <p:spPr>
          <a:xfrm>
            <a:off x="1748115" y="1298603"/>
            <a:ext cx="5363883" cy="4859481"/>
          </a:xfrm>
          <a:prstGeom prst="rect">
            <a:avLst/>
          </a:prstGeom>
        </p:spPr>
      </p:pic>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26</a:t>
            </a:fld>
            <a:endParaRPr lang="en-US" dirty="0"/>
          </a:p>
        </p:txBody>
      </p:sp>
    </p:spTree>
    <p:extLst>
      <p:ext uri="{BB962C8B-B14F-4D97-AF65-F5344CB8AC3E}">
        <p14:creationId xmlns:p14="http://schemas.microsoft.com/office/powerpoint/2010/main" val="244790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of Genetic Privacy</a:t>
            </a:r>
          </a:p>
        </p:txBody>
      </p:sp>
      <p:sp>
        <p:nvSpPr>
          <p:cNvPr id="3" name="Content Placeholder 2"/>
          <p:cNvSpPr>
            <a:spLocks noGrp="1"/>
          </p:cNvSpPr>
          <p:nvPr>
            <p:ph idx="1"/>
          </p:nvPr>
        </p:nvSpPr>
        <p:spPr/>
        <p:txBody>
          <a:bodyPr/>
          <a:lstStyle/>
          <a:p>
            <a:r>
              <a:rPr lang="en-US" dirty="0"/>
              <a:t>Guidelines, rules and laws</a:t>
            </a:r>
          </a:p>
          <a:p>
            <a:r>
              <a:rPr lang="en-US" b="1" dirty="0"/>
              <a:t>Genetic hiding and de-identification</a:t>
            </a:r>
          </a:p>
          <a:p>
            <a:r>
              <a:rPr lang="en-US" dirty="0"/>
              <a:t>Open access based on agreement</a:t>
            </a:r>
          </a:p>
          <a:p>
            <a:r>
              <a:rPr lang="en-US" dirty="0"/>
              <a:t>Controlled access model </a:t>
            </a:r>
          </a:p>
          <a:p>
            <a:r>
              <a:rPr lang="en-US" dirty="0"/>
              <a:t>Data privacy protection</a:t>
            </a:r>
          </a:p>
          <a:p>
            <a:r>
              <a:rPr lang="en-US" dirty="0"/>
              <a:t>Cryptographic solutions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27</a:t>
            </a:fld>
            <a:endParaRPr lang="en-US" dirty="0"/>
          </a:p>
        </p:txBody>
      </p:sp>
    </p:spTree>
    <p:extLst>
      <p:ext uri="{BB962C8B-B14F-4D97-AF65-F5344CB8AC3E}">
        <p14:creationId xmlns:p14="http://schemas.microsoft.com/office/powerpoint/2010/main" val="134356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hiding/masking</a:t>
            </a:r>
          </a:p>
        </p:txBody>
      </p:sp>
      <p:sp>
        <p:nvSpPr>
          <p:cNvPr id="3" name="Content Placeholder 2"/>
          <p:cNvSpPr>
            <a:spLocks noGrp="1"/>
          </p:cNvSpPr>
          <p:nvPr>
            <p:ph idx="1"/>
          </p:nvPr>
        </p:nvSpPr>
        <p:spPr>
          <a:xfrm>
            <a:off x="194235" y="1600200"/>
            <a:ext cx="8492565" cy="4525963"/>
          </a:xfrm>
        </p:spPr>
        <p:txBody>
          <a:bodyPr>
            <a:normAutofit fontScale="77500" lnSpcReduction="20000"/>
          </a:bodyPr>
          <a:lstStyle/>
          <a:p>
            <a:r>
              <a:rPr lang="en-US" dirty="0"/>
              <a:t>The public release of </a:t>
            </a:r>
            <a:r>
              <a:rPr lang="en-US" dirty="0" err="1"/>
              <a:t>Dr</a:t>
            </a:r>
            <a:r>
              <a:rPr lang="en-US" dirty="0"/>
              <a:t> James Watson’s genome sequence was removed of all gene information about </a:t>
            </a:r>
            <a:r>
              <a:rPr lang="en-US" dirty="0" err="1"/>
              <a:t>apolipoprotein</a:t>
            </a:r>
            <a:r>
              <a:rPr lang="en-US" dirty="0"/>
              <a:t> E (</a:t>
            </a:r>
            <a:r>
              <a:rPr lang="en-US" dirty="0" err="1"/>
              <a:t>ApoE</a:t>
            </a:r>
            <a:r>
              <a:rPr lang="en-US" dirty="0"/>
              <a:t>). This decision was rooted from respecting </a:t>
            </a:r>
            <a:r>
              <a:rPr lang="en-US" dirty="0" err="1"/>
              <a:t>Dr</a:t>
            </a:r>
            <a:r>
              <a:rPr lang="en-US" dirty="0"/>
              <a:t> Watson’s wishes for preventing prediction of his risk for late-onset Alzheimer’s disease conveyed by APOE risk alleles. </a:t>
            </a:r>
          </a:p>
          <a:p>
            <a:r>
              <a:rPr lang="en-US" dirty="0"/>
              <a:t>However, the linkage disequilibrium (LD, i.e., non-random associations) between other polymorphisms and APOE can be used to predict APOE status using advanced computational methods. </a:t>
            </a:r>
          </a:p>
          <a:p>
            <a:r>
              <a:rPr lang="en-US" dirty="0"/>
              <a:t>Therefore, it is insufficient to hide genetic information at disease risk loci by simply removing the genotypes or sequences at these loci.</a:t>
            </a:r>
          </a:p>
        </p:txBody>
      </p:sp>
      <p:sp>
        <p:nvSpPr>
          <p:cNvPr id="4" name="TextBox 3"/>
          <p:cNvSpPr txBox="1"/>
          <p:nvPr/>
        </p:nvSpPr>
        <p:spPr>
          <a:xfrm>
            <a:off x="457200" y="5479832"/>
            <a:ext cx="8340745" cy="646331"/>
          </a:xfrm>
          <a:prstGeom prst="rect">
            <a:avLst/>
          </a:prstGeom>
          <a:noFill/>
        </p:spPr>
        <p:txBody>
          <a:bodyPr wrap="none" rtlCol="0">
            <a:spAutoFit/>
          </a:bodyPr>
          <a:lstStyle/>
          <a:p>
            <a:r>
              <a:rPr lang="en-US" dirty="0" err="1"/>
              <a:t>Nyholt</a:t>
            </a:r>
            <a:r>
              <a:rPr lang="en-US" dirty="0"/>
              <a:t> DR, Yu C, and </a:t>
            </a:r>
            <a:r>
              <a:rPr lang="en-US" dirty="0" err="1"/>
              <a:t>Visscher</a:t>
            </a:r>
            <a:r>
              <a:rPr lang="en-US" dirty="0"/>
              <a:t> PM. On Jim Watson’s APOE status: genetic information is</a:t>
            </a:r>
          </a:p>
          <a:p>
            <a:r>
              <a:rPr lang="en-US" dirty="0"/>
              <a:t>hard to hide. </a:t>
            </a:r>
            <a:r>
              <a:rPr lang="en-US" dirty="0" err="1"/>
              <a:t>Eur</a:t>
            </a:r>
            <a:r>
              <a:rPr lang="en-US" dirty="0"/>
              <a:t> J Hum Genet., 17(2):147149, 2008.</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28</a:t>
            </a:fld>
            <a:endParaRPr lang="en-US" dirty="0"/>
          </a:p>
        </p:txBody>
      </p:sp>
    </p:spTree>
    <p:extLst>
      <p:ext uri="{BB962C8B-B14F-4D97-AF65-F5344CB8AC3E}">
        <p14:creationId xmlns:p14="http://schemas.microsoft.com/office/powerpoint/2010/main" val="178552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De-identification is insufficient…</a:t>
            </a:r>
          </a:p>
        </p:txBody>
      </p:sp>
      <p:sp>
        <p:nvSpPr>
          <p:cNvPr id="3" name="Content Placeholder 2"/>
          <p:cNvSpPr>
            <a:spLocks noGrp="1"/>
          </p:cNvSpPr>
          <p:nvPr>
            <p:ph idx="1"/>
          </p:nvPr>
        </p:nvSpPr>
        <p:spPr/>
        <p:txBody>
          <a:bodyPr>
            <a:normAutofit fontScale="77500" lnSpcReduction="20000"/>
          </a:bodyPr>
          <a:lstStyle/>
          <a:p>
            <a:r>
              <a:rPr lang="en-US" dirty="0"/>
              <a:t>De-identified genomic data are typically published with additional metadata such as basic demographic details, inclusion and exclusion criteria, pedigree structure and health conditions that are crucial to the study. </a:t>
            </a:r>
          </a:p>
          <a:p>
            <a:r>
              <a:rPr lang="en-US" dirty="0"/>
              <a:t>Nonetheless, these pieces of metadata can be exploited to trace the identity of unknown genomes. For example, the combination of data of birth, gender and five-digit zip code can uniquely identify 87% of US individuals. </a:t>
            </a:r>
          </a:p>
          <a:p>
            <a:r>
              <a:rPr lang="en-US" dirty="0"/>
              <a:t>There are extensive public resources such as voter registries, public record search engines and social media that link demographic quasi-identifiers to individuals.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29</a:t>
            </a:fld>
            <a:endParaRPr lang="en-US" dirty="0"/>
          </a:p>
        </p:txBody>
      </p:sp>
      <p:sp>
        <p:nvSpPr>
          <p:cNvPr id="8" name="TextBox 7"/>
          <p:cNvSpPr txBox="1"/>
          <p:nvPr/>
        </p:nvSpPr>
        <p:spPr>
          <a:xfrm>
            <a:off x="621553" y="5244147"/>
            <a:ext cx="8522447" cy="1477328"/>
          </a:xfrm>
          <a:prstGeom prst="rect">
            <a:avLst/>
          </a:prstGeom>
          <a:noFill/>
        </p:spPr>
        <p:txBody>
          <a:bodyPr wrap="square" rtlCol="0">
            <a:spAutoFit/>
          </a:bodyPr>
          <a:lstStyle/>
          <a:p>
            <a:r>
              <a:rPr lang="en-US" dirty="0" err="1"/>
              <a:t>Erlich</a:t>
            </a:r>
            <a:r>
              <a:rPr lang="en-US" dirty="0"/>
              <a:t> Y, Narayanan A. Routes for breaching and protecting genetic privacy. Nat Rev Genet. 2014 Jun;15(6):409-21. </a:t>
            </a:r>
          </a:p>
          <a:p>
            <a:r>
              <a:rPr lang="en-US" dirty="0"/>
              <a:t>L. Sweeney, Simple Demographics Often Identify  People Uniquely. Carnegie </a:t>
            </a:r>
          </a:p>
          <a:p>
            <a:r>
              <a:rPr lang="en-US" dirty="0"/>
              <a:t>Mellon University, Data Privacy Working Paper 3. Pittsburgh 2000. </a:t>
            </a:r>
          </a:p>
          <a:p>
            <a:endParaRPr lang="en-US" dirty="0"/>
          </a:p>
        </p:txBody>
      </p:sp>
    </p:spTree>
    <p:extLst>
      <p:ext uri="{BB962C8B-B14F-4D97-AF65-F5344CB8AC3E}">
        <p14:creationId xmlns:p14="http://schemas.microsoft.com/office/powerpoint/2010/main" val="257654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Human’s Place in Nature</a:t>
            </a:r>
          </a:p>
        </p:txBody>
      </p:sp>
      <p:pic>
        <p:nvPicPr>
          <p:cNvPr id="4" name="Content Placeholder 3"/>
          <p:cNvPicPr>
            <a:picLocks noGrp="1" noChangeAspect="1"/>
          </p:cNvPicPr>
          <p:nvPr>
            <p:ph idx="1"/>
          </p:nvPr>
        </p:nvPicPr>
        <p:blipFill>
          <a:blip r:embed="rId2"/>
          <a:srcRect t="4074" b="4074"/>
          <a:stretch>
            <a:fillRect/>
          </a:stretch>
        </p:blipFill>
        <p:spPr/>
      </p:pic>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a:t>
            </a:fld>
            <a:endParaRPr lang="en-US" dirty="0"/>
          </a:p>
        </p:txBody>
      </p:sp>
    </p:spTree>
    <p:extLst>
      <p:ext uri="{BB962C8B-B14F-4D97-AF65-F5344CB8AC3E}">
        <p14:creationId xmlns:p14="http://schemas.microsoft.com/office/powerpoint/2010/main" val="2671964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82" y="274638"/>
            <a:ext cx="8229600" cy="1143000"/>
          </a:xfrm>
        </p:spPr>
        <p:txBody>
          <a:bodyPr>
            <a:normAutofit fontScale="90000"/>
          </a:bodyPr>
          <a:lstStyle/>
          <a:p>
            <a:r>
              <a:rPr lang="en-US" dirty="0"/>
              <a:t>Infringement of genetic privacy when multiple data types are combined</a:t>
            </a:r>
          </a:p>
        </p:txBody>
      </p:sp>
      <p:sp>
        <p:nvSpPr>
          <p:cNvPr id="3" name="Content Placeholder 2"/>
          <p:cNvSpPr>
            <a:spLocks noGrp="1"/>
          </p:cNvSpPr>
          <p:nvPr>
            <p:ph idx="1"/>
          </p:nvPr>
        </p:nvSpPr>
        <p:spPr/>
        <p:txBody>
          <a:bodyPr>
            <a:normAutofit fontScale="92500"/>
          </a:bodyPr>
          <a:lstStyle/>
          <a:p>
            <a:r>
              <a:rPr lang="en-US" sz="2600" dirty="0"/>
              <a:t>Use the 1000 Genomes Project Phase 1 data with whole genome sequences of 1,092 individuals (no phenotypes so publicly accessible)</a:t>
            </a:r>
          </a:p>
          <a:p>
            <a:r>
              <a:rPr lang="en-US" sz="2600" dirty="0"/>
              <a:t>Surnames can be recovered from personal genomes by profiling short tandem repeats on the Y chromosome (Y-STRs) and querying recreational genetic genealogy databases. </a:t>
            </a:r>
          </a:p>
          <a:p>
            <a:r>
              <a:rPr lang="en-US" sz="2600" dirty="0"/>
              <a:t>A combination of a surname with other types of metadata, such as age and state, can be used to triangulate the identity of the target.</a:t>
            </a:r>
          </a:p>
          <a:p>
            <a:r>
              <a:rPr lang="en-US" sz="2600" dirty="0"/>
              <a:t>Age information is taken out from the publicly accessible 1000 Genomes Project data.</a:t>
            </a:r>
          </a:p>
        </p:txBody>
      </p:sp>
      <p:sp>
        <p:nvSpPr>
          <p:cNvPr id="4" name="TextBox 3"/>
          <p:cNvSpPr txBox="1"/>
          <p:nvPr/>
        </p:nvSpPr>
        <p:spPr>
          <a:xfrm>
            <a:off x="5289177" y="5617883"/>
            <a:ext cx="3080102" cy="369332"/>
          </a:xfrm>
          <a:prstGeom prst="rect">
            <a:avLst/>
          </a:prstGeom>
          <a:noFill/>
        </p:spPr>
        <p:txBody>
          <a:bodyPr wrap="none" rtlCol="0">
            <a:spAutoFit/>
          </a:bodyPr>
          <a:lstStyle/>
          <a:p>
            <a:r>
              <a:rPr lang="fr-FR" dirty="0" err="1"/>
              <a:t>Gymrek</a:t>
            </a:r>
            <a:r>
              <a:rPr lang="fr-FR" dirty="0"/>
              <a:t> M, et al. Science, 2013</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30</a:t>
            </a:fld>
            <a:endParaRPr lang="en-US" dirty="0"/>
          </a:p>
        </p:txBody>
      </p:sp>
    </p:spTree>
    <p:extLst>
      <p:ext uri="{BB962C8B-B14F-4D97-AF65-F5344CB8AC3E}">
        <p14:creationId xmlns:p14="http://schemas.microsoft.com/office/powerpoint/2010/main" val="171066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847" y="265394"/>
            <a:ext cx="8229600" cy="1143000"/>
          </a:xfrm>
        </p:spPr>
        <p:txBody>
          <a:bodyPr>
            <a:normAutofit fontScale="90000"/>
          </a:bodyPr>
          <a:lstStyle/>
          <a:p>
            <a:r>
              <a:rPr lang="en-US" dirty="0"/>
              <a:t>Identifying genetic relatives without compromising privacy</a:t>
            </a:r>
          </a:p>
        </p:txBody>
      </p:sp>
      <p:sp>
        <p:nvSpPr>
          <p:cNvPr id="3" name="Content Placeholder 2"/>
          <p:cNvSpPr>
            <a:spLocks noGrp="1"/>
          </p:cNvSpPr>
          <p:nvPr>
            <p:ph idx="1"/>
          </p:nvPr>
        </p:nvSpPr>
        <p:spPr>
          <a:xfrm>
            <a:off x="457200" y="1568823"/>
            <a:ext cx="8358094" cy="4557059"/>
          </a:xfrm>
        </p:spPr>
        <p:txBody>
          <a:bodyPr>
            <a:normAutofit fontScale="92500" lnSpcReduction="10000"/>
          </a:bodyPr>
          <a:lstStyle/>
          <a:p>
            <a:r>
              <a:rPr lang="en-US" sz="2400" dirty="0"/>
              <a:t>Define a ‘‘genome sketch’’ (GS) to represent an individual’s segments that allows us to compute the number of segment matches between a pair of individuals without revealing the full genetic information of an individual. </a:t>
            </a:r>
          </a:p>
          <a:p>
            <a:r>
              <a:rPr lang="en-US" sz="2400" dirty="0"/>
              <a:t>Address the privacy issue of GSs by using a relatively new cryptographic construct called a ‘‘secure GS’’ related to the theory of error-correcting codes. A secure GS is a construct that allows for the computation of a set distance between two sketches only if their distance is within a certain threshold.</a:t>
            </a:r>
          </a:p>
          <a:p>
            <a:r>
              <a:rPr lang="en-US" sz="2400" dirty="0"/>
              <a:t>Applications: Identification of parent–child relationships in the </a:t>
            </a:r>
            <a:r>
              <a:rPr lang="en-US" sz="2400" dirty="0" err="1"/>
              <a:t>HapMap</a:t>
            </a:r>
            <a:r>
              <a:rPr lang="en-US" sz="2400" dirty="0"/>
              <a:t> data; Identification of second-order genetic relationships in the 1000 Genomes data set; Identification of more distant relatives in simulated data.</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31</a:t>
            </a:fld>
            <a:endParaRPr lang="en-US" dirty="0"/>
          </a:p>
        </p:txBody>
      </p:sp>
      <p:sp>
        <p:nvSpPr>
          <p:cNvPr id="8" name="TextBox 7"/>
          <p:cNvSpPr txBox="1"/>
          <p:nvPr/>
        </p:nvSpPr>
        <p:spPr>
          <a:xfrm>
            <a:off x="5289177" y="5617883"/>
            <a:ext cx="3553602" cy="369332"/>
          </a:xfrm>
          <a:prstGeom prst="rect">
            <a:avLst/>
          </a:prstGeom>
          <a:noFill/>
        </p:spPr>
        <p:txBody>
          <a:bodyPr wrap="none" rtlCol="0">
            <a:spAutoFit/>
          </a:bodyPr>
          <a:lstStyle/>
          <a:p>
            <a:r>
              <a:rPr lang="fr-FR" dirty="0"/>
              <a:t>He D, et al. </a:t>
            </a:r>
            <a:r>
              <a:rPr lang="fr-FR" dirty="0" err="1"/>
              <a:t>Genome</a:t>
            </a:r>
            <a:r>
              <a:rPr lang="fr-FR" dirty="0"/>
              <a:t> </a:t>
            </a:r>
            <a:r>
              <a:rPr lang="fr-FR" dirty="0" err="1"/>
              <a:t>Research</a:t>
            </a:r>
            <a:r>
              <a:rPr lang="fr-FR" dirty="0"/>
              <a:t>, 2014</a:t>
            </a:r>
          </a:p>
        </p:txBody>
      </p:sp>
    </p:spTree>
    <p:extLst>
      <p:ext uri="{BB962C8B-B14F-4D97-AF65-F5344CB8AC3E}">
        <p14:creationId xmlns:p14="http://schemas.microsoft.com/office/powerpoint/2010/main" val="1213726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of Genetic Privacy</a:t>
            </a:r>
          </a:p>
        </p:txBody>
      </p:sp>
      <p:sp>
        <p:nvSpPr>
          <p:cNvPr id="3" name="Content Placeholder 2"/>
          <p:cNvSpPr>
            <a:spLocks noGrp="1"/>
          </p:cNvSpPr>
          <p:nvPr>
            <p:ph idx="1"/>
          </p:nvPr>
        </p:nvSpPr>
        <p:spPr/>
        <p:txBody>
          <a:bodyPr/>
          <a:lstStyle/>
          <a:p>
            <a:r>
              <a:rPr lang="en-US" dirty="0"/>
              <a:t>Guidelines, rules and laws</a:t>
            </a:r>
          </a:p>
          <a:p>
            <a:r>
              <a:rPr lang="en-US" dirty="0"/>
              <a:t>Genetic hiding and de-identification</a:t>
            </a:r>
          </a:p>
          <a:p>
            <a:r>
              <a:rPr lang="en-US" b="1" dirty="0"/>
              <a:t>Open access based on agreement</a:t>
            </a:r>
          </a:p>
          <a:p>
            <a:r>
              <a:rPr lang="en-US" dirty="0"/>
              <a:t>Controlled access model </a:t>
            </a:r>
          </a:p>
          <a:p>
            <a:r>
              <a:rPr lang="en-US" dirty="0"/>
              <a:t>Data privacy protection</a:t>
            </a:r>
          </a:p>
          <a:p>
            <a:r>
              <a:rPr lang="en-US" dirty="0"/>
              <a:t>Cryptographic solutions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32</a:t>
            </a:fld>
            <a:endParaRPr lang="en-US" dirty="0"/>
          </a:p>
        </p:txBody>
      </p:sp>
    </p:spTree>
    <p:extLst>
      <p:ext uri="{BB962C8B-B14F-4D97-AF65-F5344CB8AC3E}">
        <p14:creationId xmlns:p14="http://schemas.microsoft.com/office/powerpoint/2010/main" val="1443795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Genome Project</a:t>
            </a:r>
          </a:p>
        </p:txBody>
      </p:sp>
      <p:sp>
        <p:nvSpPr>
          <p:cNvPr id="7" name="Content Placeholder 6"/>
          <p:cNvSpPr>
            <a:spLocks noGrp="1"/>
          </p:cNvSpPr>
          <p:nvPr>
            <p:ph idx="1"/>
          </p:nvPr>
        </p:nvSpPr>
        <p:spPr/>
        <p:txBody>
          <a:bodyPr>
            <a:normAutofit/>
          </a:bodyPr>
          <a:lstStyle/>
          <a:p>
            <a:r>
              <a:rPr lang="en-US" dirty="0"/>
              <a:t>Sharing data is critical to scientific progress, but has been hampered by traditional research practices.</a:t>
            </a:r>
          </a:p>
          <a:p>
            <a:r>
              <a:rPr lang="en-US" dirty="0"/>
              <a:t>The Personal Genome Project was founded in 2005 and is dedicated to creating public genome, health, and trait data: invite willing participants to publicly share their personal data for the greater good.</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33</a:t>
            </a:fld>
            <a:endParaRPr lang="en-US" dirty="0"/>
          </a:p>
        </p:txBody>
      </p:sp>
    </p:spTree>
    <p:extLst>
      <p:ext uri="{BB962C8B-B14F-4D97-AF65-F5344CB8AC3E}">
        <p14:creationId xmlns:p14="http://schemas.microsoft.com/office/powerpoint/2010/main" val="4164905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PGP Accident </a:t>
            </a:r>
          </a:p>
        </p:txBody>
      </p:sp>
      <p:sp>
        <p:nvSpPr>
          <p:cNvPr id="3" name="Content Placeholder 2"/>
          <p:cNvSpPr>
            <a:spLocks noGrp="1"/>
          </p:cNvSpPr>
          <p:nvPr>
            <p:ph idx="1"/>
          </p:nvPr>
        </p:nvSpPr>
        <p:spPr/>
        <p:txBody>
          <a:bodyPr>
            <a:normAutofit fontScale="92500" lnSpcReduction="10000"/>
          </a:bodyPr>
          <a:lstStyle/>
          <a:p>
            <a:r>
              <a:rPr lang="en-US" dirty="0"/>
              <a:t>Another accident of personal privacy is the recent exposure of the full names of PGP participants from filenames in the database. </a:t>
            </a:r>
          </a:p>
          <a:p>
            <a:r>
              <a:rPr lang="en-US" dirty="0"/>
              <a:t>The PGP, an open repository of human genomes and all related traits, allowed participants to upload 23andMe genotyping files to the participants’ public profile webpages. Many users simply used the default name convention which is the first and last names of the user, and thus made their genotypes explicitly identifiable.</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34</a:t>
            </a:fld>
            <a:endParaRPr lang="en-US" dirty="0"/>
          </a:p>
        </p:txBody>
      </p:sp>
    </p:spTree>
    <p:extLst>
      <p:ext uri="{BB962C8B-B14F-4D97-AF65-F5344CB8AC3E}">
        <p14:creationId xmlns:p14="http://schemas.microsoft.com/office/powerpoint/2010/main" val="423293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Alliance (GA4GH) </a:t>
            </a:r>
          </a:p>
        </p:txBody>
      </p:sp>
      <p:sp>
        <p:nvSpPr>
          <p:cNvPr id="3" name="Content Placeholder 2"/>
          <p:cNvSpPr>
            <a:spLocks noGrp="1"/>
          </p:cNvSpPr>
          <p:nvPr>
            <p:ph idx="1"/>
          </p:nvPr>
        </p:nvSpPr>
        <p:spPr/>
        <p:txBody>
          <a:bodyPr>
            <a:normAutofit fontScale="70000" lnSpcReduction="20000"/>
          </a:bodyPr>
          <a:lstStyle/>
          <a:p>
            <a:r>
              <a:rPr lang="en-US" dirty="0"/>
              <a:t>The Global Alliance for Genomics and Health (Global Alliance) is an international coalition, dedicated to improving human health by maximizing the potential of genomic medicine through effective and responsible data sharing. </a:t>
            </a:r>
          </a:p>
          <a:p>
            <a:r>
              <a:rPr lang="en-US" dirty="0"/>
              <a:t>Since its formation in 2013, the Global Alliance for Genomics and Health is leading the way to enable genomic and clinical data sharing. The Alliance’s Working Groups are producing high-impact deliverables to ensure such responsible sharing is possible, such as developing a </a:t>
            </a:r>
            <a:r>
              <a:rPr lang="en-US" b="1" dirty="0">
                <a:hlinkClick r:id="rId3"/>
              </a:rPr>
              <a:t>Framework for Data Sharing</a:t>
            </a:r>
            <a:r>
              <a:rPr lang="en-US" dirty="0"/>
              <a:t> to guide governance and research and a </a:t>
            </a:r>
            <a:r>
              <a:rPr lang="en-US" b="1" dirty="0">
                <a:hlinkClick r:id="rId4"/>
              </a:rPr>
              <a:t>Genomics API</a:t>
            </a:r>
            <a:r>
              <a:rPr lang="en-US" dirty="0"/>
              <a:t> to allow for the interoperable exchange of data. The Working Groups are also catalyzing key collaborative projects that aim to share real-world data, such as </a:t>
            </a:r>
            <a:r>
              <a:rPr lang="en-US" b="1" dirty="0">
                <a:hlinkClick r:id="rId5"/>
              </a:rPr>
              <a:t>Matchmaker Exchange</a:t>
            </a:r>
            <a:r>
              <a:rPr lang="en-US" dirty="0"/>
              <a:t>, </a:t>
            </a:r>
            <a:r>
              <a:rPr lang="en-US" b="1" dirty="0">
                <a:hlinkClick r:id="rId6"/>
              </a:rPr>
              <a:t>Beacon Project</a:t>
            </a:r>
            <a:r>
              <a:rPr lang="en-US" dirty="0"/>
              <a:t>, and </a:t>
            </a:r>
            <a:r>
              <a:rPr lang="en-US" b="1" dirty="0">
                <a:hlinkClick r:id="rId7"/>
              </a:rPr>
              <a:t>BRCA Challenge</a:t>
            </a:r>
            <a:r>
              <a:rPr lang="en-US" dirty="0"/>
              <a:t>.</a:t>
            </a:r>
          </a:p>
        </p:txBody>
      </p:sp>
      <p:sp>
        <p:nvSpPr>
          <p:cNvPr id="4" name="Rectangle 3"/>
          <p:cNvSpPr/>
          <p:nvPr/>
        </p:nvSpPr>
        <p:spPr>
          <a:xfrm>
            <a:off x="5565433" y="5756831"/>
            <a:ext cx="3121367" cy="369332"/>
          </a:xfrm>
          <a:prstGeom prst="rect">
            <a:avLst/>
          </a:prstGeom>
        </p:spPr>
        <p:txBody>
          <a:bodyPr wrap="none">
            <a:spAutoFit/>
          </a:bodyPr>
          <a:lstStyle/>
          <a:p>
            <a:r>
              <a:rPr lang="en-US" dirty="0"/>
              <a:t>http://</a:t>
            </a:r>
            <a:r>
              <a:rPr lang="en-US" dirty="0" err="1"/>
              <a:t>genomicsandhealth.org</a:t>
            </a:r>
            <a:r>
              <a:rPr lang="en-US" dirty="0"/>
              <a:t>/</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35</a:t>
            </a:fld>
            <a:endParaRPr lang="en-US" dirty="0"/>
          </a:p>
        </p:txBody>
      </p:sp>
    </p:spTree>
    <p:extLst>
      <p:ext uri="{BB962C8B-B14F-4D97-AF65-F5344CB8AC3E}">
        <p14:creationId xmlns:p14="http://schemas.microsoft.com/office/powerpoint/2010/main" val="2728586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of Genetic Privacy</a:t>
            </a:r>
          </a:p>
        </p:txBody>
      </p:sp>
      <p:sp>
        <p:nvSpPr>
          <p:cNvPr id="3" name="Content Placeholder 2"/>
          <p:cNvSpPr>
            <a:spLocks noGrp="1"/>
          </p:cNvSpPr>
          <p:nvPr>
            <p:ph idx="1"/>
          </p:nvPr>
        </p:nvSpPr>
        <p:spPr/>
        <p:txBody>
          <a:bodyPr/>
          <a:lstStyle/>
          <a:p>
            <a:r>
              <a:rPr lang="en-US" dirty="0"/>
              <a:t>Guidelines, rules and laws</a:t>
            </a:r>
          </a:p>
          <a:p>
            <a:r>
              <a:rPr lang="en-US" dirty="0"/>
              <a:t>Genetic hiding and de-identification</a:t>
            </a:r>
          </a:p>
          <a:p>
            <a:r>
              <a:rPr lang="en-US" dirty="0"/>
              <a:t>Open access based on agreement</a:t>
            </a:r>
          </a:p>
          <a:p>
            <a:r>
              <a:rPr lang="en-US" b="1" dirty="0"/>
              <a:t>Controlled access model </a:t>
            </a:r>
          </a:p>
          <a:p>
            <a:r>
              <a:rPr lang="en-US" dirty="0"/>
              <a:t>Data privacy protection</a:t>
            </a:r>
          </a:p>
          <a:p>
            <a:r>
              <a:rPr lang="en-US" dirty="0"/>
              <a:t>Cryptographic solutions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36</a:t>
            </a:fld>
            <a:endParaRPr lang="en-US" dirty="0"/>
          </a:p>
        </p:txBody>
      </p:sp>
    </p:spTree>
    <p:extLst>
      <p:ext uri="{BB962C8B-B14F-4D97-AF65-F5344CB8AC3E}">
        <p14:creationId xmlns:p14="http://schemas.microsoft.com/office/powerpoint/2010/main" val="3523434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Homer’s Attack</a:t>
            </a:r>
          </a:p>
        </p:txBody>
      </p:sp>
      <p:sp>
        <p:nvSpPr>
          <p:cNvPr id="3" name="Content Placeholder 2"/>
          <p:cNvSpPr>
            <a:spLocks noGrp="1"/>
          </p:cNvSpPr>
          <p:nvPr>
            <p:ph idx="1"/>
          </p:nvPr>
        </p:nvSpPr>
        <p:spPr/>
        <p:txBody>
          <a:bodyPr>
            <a:normAutofit fontScale="92500" lnSpcReduction="10000"/>
          </a:bodyPr>
          <a:lstStyle/>
          <a:p>
            <a:r>
              <a:rPr lang="en-US" sz="2900" dirty="0"/>
              <a:t>GWAS statistics do not completely conceal identity because they can be used to assess the probability of a person belonging to a case or test group based on his genotypes at a number of markers.</a:t>
            </a:r>
          </a:p>
          <a:p>
            <a:r>
              <a:rPr lang="en-US" sz="2900" dirty="0"/>
              <a:t>Suggest that composite statistics across cohorts, such as allele frequency or genotype counts, do not mask identity within genome-wide association studies.</a:t>
            </a:r>
          </a:p>
          <a:p>
            <a:r>
              <a:rPr lang="en-US" sz="2900" dirty="0"/>
              <a:t>Genetic privacy can be breached even if only aggregate data is accessible. </a:t>
            </a:r>
          </a:p>
          <a:p>
            <a:r>
              <a:rPr lang="en-US" sz="2900" dirty="0"/>
              <a:t>The genotype-phenotype data (</a:t>
            </a:r>
            <a:r>
              <a:rPr lang="en-US" sz="2900" dirty="0" err="1"/>
              <a:t>dbGaP</a:t>
            </a:r>
            <a:r>
              <a:rPr lang="en-US" sz="2900" dirty="0"/>
              <a:t>) at NIH/EBI is controlled access. </a:t>
            </a:r>
          </a:p>
          <a:p>
            <a:endParaRPr lang="en-US" dirty="0"/>
          </a:p>
        </p:txBody>
      </p:sp>
      <p:sp>
        <p:nvSpPr>
          <p:cNvPr id="4" name="TextBox 3"/>
          <p:cNvSpPr txBox="1"/>
          <p:nvPr/>
        </p:nvSpPr>
        <p:spPr>
          <a:xfrm>
            <a:off x="5498352" y="5625102"/>
            <a:ext cx="3486539" cy="646331"/>
          </a:xfrm>
          <a:prstGeom prst="rect">
            <a:avLst/>
          </a:prstGeom>
          <a:noFill/>
        </p:spPr>
        <p:txBody>
          <a:bodyPr wrap="none" rtlCol="0">
            <a:spAutoFit/>
          </a:bodyPr>
          <a:lstStyle/>
          <a:p>
            <a:r>
              <a:rPr lang="en-US" dirty="0"/>
              <a:t>Homer N, et al. </a:t>
            </a:r>
            <a:r>
              <a:rPr lang="en-US" dirty="0" err="1"/>
              <a:t>Plos</a:t>
            </a:r>
            <a:r>
              <a:rPr lang="en-US" dirty="0"/>
              <a:t> Genetics, 2008</a:t>
            </a:r>
          </a:p>
          <a:p>
            <a:endParaRPr lang="en-US" dirty="0"/>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37</a:t>
            </a:fld>
            <a:endParaRPr lang="en-US" dirty="0"/>
          </a:p>
        </p:txBody>
      </p:sp>
    </p:spTree>
    <p:extLst>
      <p:ext uri="{BB962C8B-B14F-4D97-AF65-F5344CB8AC3E}">
        <p14:creationId xmlns:p14="http://schemas.microsoft.com/office/powerpoint/2010/main" val="1121892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of Homer’s Attack</a:t>
            </a:r>
          </a:p>
        </p:txBody>
      </p:sp>
      <p:sp>
        <p:nvSpPr>
          <p:cNvPr id="3" name="Content Placeholder 2"/>
          <p:cNvSpPr>
            <a:spLocks noGrp="1"/>
          </p:cNvSpPr>
          <p:nvPr>
            <p:ph idx="1"/>
          </p:nvPr>
        </p:nvSpPr>
        <p:spPr/>
        <p:txBody>
          <a:bodyPr>
            <a:normAutofit/>
          </a:bodyPr>
          <a:lstStyle/>
          <a:p>
            <a:r>
              <a:rPr lang="en-US" dirty="0"/>
              <a:t>Follow-up studies have reported that the statistics can be utilized for privacy disclosure can be less stringent for GWAS participants.</a:t>
            </a:r>
          </a:p>
          <a:p>
            <a:r>
              <a:rPr lang="en-US" dirty="0"/>
              <a:t>For example, Want et al. (ACM-CCS 2009) extended Homer’s attack by utilizing a more powerful statistics (r2) which captures the LD between pairwise SNPs, rather than the allele frequencies in Homer’s attack.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38</a:t>
            </a:fld>
            <a:endParaRPr lang="en-US" dirty="0"/>
          </a:p>
        </p:txBody>
      </p:sp>
    </p:spTree>
    <p:extLst>
      <p:ext uri="{BB962C8B-B14F-4D97-AF65-F5344CB8AC3E}">
        <p14:creationId xmlns:p14="http://schemas.microsoft.com/office/powerpoint/2010/main" val="88474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Proposed Attacks</a:t>
            </a:r>
          </a:p>
        </p:txBody>
      </p:sp>
      <p:sp>
        <p:nvSpPr>
          <p:cNvPr id="3" name="Content Placeholder 2"/>
          <p:cNvSpPr>
            <a:spLocks noGrp="1"/>
          </p:cNvSpPr>
          <p:nvPr>
            <p:ph idx="1"/>
          </p:nvPr>
        </p:nvSpPr>
        <p:spPr/>
        <p:txBody>
          <a:bodyPr/>
          <a:lstStyle/>
          <a:p>
            <a:r>
              <a:rPr lang="en-US" dirty="0"/>
              <a:t>Our recent work has further shown that summary statistics in public GWAS catalog can be mined to introduce attacks on personal traits and identities of not only GWAS participants, but also regular individuals (who are not participants of GWAS).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39</a:t>
            </a:fld>
            <a:endParaRPr lang="en-US" dirty="0"/>
          </a:p>
        </p:txBody>
      </p:sp>
    </p:spTree>
    <p:extLst>
      <p:ext uri="{BB962C8B-B14F-4D97-AF65-F5344CB8AC3E}">
        <p14:creationId xmlns:p14="http://schemas.microsoft.com/office/powerpoint/2010/main" val="1368660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of early human Migrations</a:t>
            </a:r>
            <a:br>
              <a:rPr lang="en-US" dirty="0"/>
            </a:br>
            <a:r>
              <a:rPr lang="en-US" dirty="0"/>
              <a:t>“Out-of-Africa”</a:t>
            </a:r>
          </a:p>
        </p:txBody>
      </p:sp>
      <p:pic>
        <p:nvPicPr>
          <p:cNvPr id="5" name="Content Placeholder 4"/>
          <p:cNvPicPr>
            <a:picLocks noGrp="1" noChangeAspect="1"/>
          </p:cNvPicPr>
          <p:nvPr>
            <p:ph idx="1"/>
          </p:nvPr>
        </p:nvPicPr>
        <p:blipFill>
          <a:blip r:embed="rId3"/>
          <a:srcRect t="3393" b="3393"/>
          <a:stretch>
            <a:fillRect/>
          </a:stretch>
        </p:blipFill>
        <p:spPr>
          <a:xfrm>
            <a:off x="457200" y="1600201"/>
            <a:ext cx="7775388" cy="4276164"/>
          </a:xfrm>
        </p:spPr>
      </p:pic>
      <p:sp>
        <p:nvSpPr>
          <p:cNvPr id="6" name="Rectangle 5"/>
          <p:cNvSpPr/>
          <p:nvPr/>
        </p:nvSpPr>
        <p:spPr>
          <a:xfrm>
            <a:off x="1550215" y="4869755"/>
            <a:ext cx="4572000" cy="1077218"/>
          </a:xfrm>
          <a:prstGeom prst="rect">
            <a:avLst/>
          </a:prstGeom>
        </p:spPr>
        <p:txBody>
          <a:bodyPr>
            <a:spAutoFit/>
          </a:bodyPr>
          <a:lstStyle/>
          <a:p>
            <a:endParaRPr lang="en-US" sz="1600" dirty="0"/>
          </a:p>
          <a:p>
            <a:r>
              <a:rPr lang="en-US" sz="1600" dirty="0"/>
              <a:t>Homo sapiens (model humans)</a:t>
            </a:r>
          </a:p>
          <a:p>
            <a:r>
              <a:rPr lang="en-US" sz="1600" dirty="0"/>
              <a:t>Neanderthals (extinct human)</a:t>
            </a:r>
          </a:p>
          <a:p>
            <a:r>
              <a:rPr lang="en-US" sz="1600" dirty="0"/>
              <a:t>Early Hominids (early humans)</a:t>
            </a:r>
          </a:p>
        </p:txBody>
      </p:sp>
      <p:sp>
        <p:nvSpPr>
          <p:cNvPr id="7" name="TextBox 6"/>
          <p:cNvSpPr txBox="1"/>
          <p:nvPr/>
        </p:nvSpPr>
        <p:spPr>
          <a:xfrm>
            <a:off x="2757484" y="5931595"/>
            <a:ext cx="6282389" cy="338554"/>
          </a:xfrm>
          <a:prstGeom prst="rect">
            <a:avLst/>
          </a:prstGeom>
          <a:noFill/>
        </p:spPr>
        <p:txBody>
          <a:bodyPr wrap="none" rtlCol="0">
            <a:spAutoFit/>
          </a:bodyPr>
          <a:lstStyle/>
          <a:p>
            <a:r>
              <a:rPr lang="en-US" sz="1600" dirty="0"/>
              <a:t>http://</a:t>
            </a:r>
            <a:r>
              <a:rPr lang="en-US" sz="1600" dirty="0" err="1"/>
              <a:t>en.wikipedia.org</a:t>
            </a:r>
            <a:r>
              <a:rPr lang="en-US" sz="1600" dirty="0"/>
              <a:t>/wiki/</a:t>
            </a:r>
            <a:r>
              <a:rPr lang="en-US" sz="1600" dirty="0" err="1"/>
              <a:t>Recent_African_origin_of_modern_humans</a:t>
            </a:r>
            <a:endParaRPr lang="en-US" sz="1600" dirty="0"/>
          </a:p>
        </p:txBody>
      </p:sp>
      <p:sp>
        <p:nvSpPr>
          <p:cNvPr id="11"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a:t>
            </a:fld>
            <a:endParaRPr lang="en-US" dirty="0"/>
          </a:p>
        </p:txBody>
      </p:sp>
    </p:spTree>
    <p:extLst>
      <p:ext uri="{BB962C8B-B14F-4D97-AF65-F5344CB8AC3E}">
        <p14:creationId xmlns:p14="http://schemas.microsoft.com/office/powerpoint/2010/main" val="3987918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Infringement of Genetic Privacy</a:t>
            </a:r>
          </a:p>
        </p:txBody>
      </p:sp>
      <p:sp>
        <p:nvSpPr>
          <p:cNvPr id="3" name="Content Placeholder 2"/>
          <p:cNvSpPr>
            <a:spLocks noGrp="1"/>
          </p:cNvSpPr>
          <p:nvPr>
            <p:ph idx="1"/>
          </p:nvPr>
        </p:nvSpPr>
        <p:spPr/>
        <p:txBody>
          <a:bodyPr/>
          <a:lstStyle/>
          <a:p>
            <a:endParaRPr lang="en-US"/>
          </a:p>
        </p:txBody>
      </p:sp>
      <p:pic>
        <p:nvPicPr>
          <p:cNvPr id="5" name="Content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78936" cy="4038600"/>
          </a:xfrm>
          <a:prstGeom prst="rect">
            <a:avLst/>
          </a:prstGeom>
        </p:spPr>
      </p:pic>
      <p:sp>
        <p:nvSpPr>
          <p:cNvPr id="8" name="TextBox 7"/>
          <p:cNvSpPr txBox="1"/>
          <p:nvPr/>
        </p:nvSpPr>
        <p:spPr>
          <a:xfrm>
            <a:off x="381000" y="5486400"/>
            <a:ext cx="8077200" cy="523220"/>
          </a:xfrm>
          <a:prstGeom prst="rect">
            <a:avLst/>
          </a:prstGeom>
          <a:solidFill>
            <a:schemeClr val="accent1"/>
          </a:solidFill>
          <a:ln>
            <a:solidFill>
              <a:schemeClr val="accent1"/>
            </a:solidFill>
          </a:ln>
        </p:spPr>
        <p:txBody>
          <a:bodyPr wrap="square" rtlCol="0">
            <a:spAutoFit/>
          </a:bodyPr>
          <a:lstStyle/>
          <a:p>
            <a:r>
              <a:rPr lang="en-US" sz="1400" dirty="0"/>
              <a:t>“Using Aggregate Human Genome Data for Individual Identification”, Wang Y, Wu X, and </a:t>
            </a:r>
            <a:r>
              <a:rPr lang="en-US" sz="1400" b="1" dirty="0"/>
              <a:t>Shi X</a:t>
            </a:r>
            <a:r>
              <a:rPr lang="en-US" sz="1400" dirty="0"/>
              <a:t>, BIBM13</a:t>
            </a:r>
          </a:p>
          <a:p>
            <a:r>
              <a:rPr lang="en-US" sz="1400" dirty="0"/>
              <a:t> (</a:t>
            </a:r>
            <a:r>
              <a:rPr lang="en-US" sz="1400" b="1" dirty="0"/>
              <a:t>Best Paper Award</a:t>
            </a:r>
            <a:r>
              <a:rPr lang="en-US" sz="1400" dirty="0"/>
              <a:t>).</a:t>
            </a:r>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40</a:t>
            </a:fld>
            <a:endParaRPr lang="en-US" dirty="0"/>
          </a:p>
        </p:txBody>
      </p:sp>
    </p:spTree>
    <p:extLst>
      <p:ext uri="{BB962C8B-B14F-4D97-AF65-F5344CB8AC3E}">
        <p14:creationId xmlns:p14="http://schemas.microsoft.com/office/powerpoint/2010/main" val="202324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Privacy of </a:t>
            </a:r>
            <a:r>
              <a:rPr lang="en-US" dirty="0" err="1"/>
              <a:t>HeLa</a:t>
            </a:r>
            <a:r>
              <a:rPr lang="en-US" dirty="0"/>
              <a:t> Cells</a:t>
            </a:r>
          </a:p>
        </p:txBody>
      </p:sp>
      <p:sp>
        <p:nvSpPr>
          <p:cNvPr id="3" name="Content Placeholder 2"/>
          <p:cNvSpPr>
            <a:spLocks noGrp="1"/>
          </p:cNvSpPr>
          <p:nvPr>
            <p:ph idx="1"/>
          </p:nvPr>
        </p:nvSpPr>
        <p:spPr>
          <a:xfrm>
            <a:off x="457200" y="1600200"/>
            <a:ext cx="6551056" cy="4525963"/>
          </a:xfrm>
        </p:spPr>
        <p:txBody>
          <a:bodyPr>
            <a:normAutofit fontScale="70000" lnSpcReduction="20000"/>
          </a:bodyPr>
          <a:lstStyle/>
          <a:p>
            <a:r>
              <a:rPr lang="en-US" dirty="0"/>
              <a:t>A recent release of the whole genome sequence of </a:t>
            </a:r>
            <a:r>
              <a:rPr lang="en-US" dirty="0" err="1"/>
              <a:t>HeLa</a:t>
            </a:r>
            <a:r>
              <a:rPr lang="en-US" dirty="0"/>
              <a:t> cells, one of the most widely used yet controversial cell lines, has motivated significant debate on the privacy concern of Henrietta Lacks (the source of </a:t>
            </a:r>
            <a:r>
              <a:rPr lang="en-US" dirty="0" err="1"/>
              <a:t>Hela</a:t>
            </a:r>
            <a:r>
              <a:rPr lang="en-US" dirty="0"/>
              <a:t> cells) and her </a:t>
            </a:r>
            <a:r>
              <a:rPr lang="en-US" dirty="0" err="1"/>
              <a:t>descendents</a:t>
            </a:r>
            <a:r>
              <a:rPr lang="en-US" dirty="0"/>
              <a:t> from open access of her sequence. </a:t>
            </a:r>
          </a:p>
          <a:p>
            <a:r>
              <a:rPr lang="en-US" dirty="0"/>
              <a:t>Due to the privacy concern brought by the general public and scientific communities, the original publication was retracted and the sequence of </a:t>
            </a:r>
            <a:r>
              <a:rPr lang="en-US" dirty="0" err="1"/>
              <a:t>HeLa</a:t>
            </a:r>
            <a:r>
              <a:rPr lang="en-US" dirty="0"/>
              <a:t> cells was taken out from public domain.</a:t>
            </a:r>
          </a:p>
          <a:p>
            <a:r>
              <a:rPr lang="en-US" dirty="0"/>
              <a:t>The </a:t>
            </a:r>
            <a:r>
              <a:rPr lang="en-US" dirty="0" err="1"/>
              <a:t>HeLa</a:t>
            </a:r>
            <a:r>
              <a:rPr lang="en-US" dirty="0"/>
              <a:t> sequence is now under controlled access from </a:t>
            </a:r>
            <a:r>
              <a:rPr lang="en-US" dirty="0" err="1"/>
              <a:t>dbGaP</a:t>
            </a:r>
            <a:r>
              <a:rPr lang="en-US" dirty="0"/>
              <a:t> and the applications for access has to be reviewed by a committee composed of scientists and Lacks family members.</a:t>
            </a:r>
          </a:p>
        </p:txBody>
      </p:sp>
      <p:pic>
        <p:nvPicPr>
          <p:cNvPr id="4" name="Picture 3"/>
          <p:cNvPicPr>
            <a:picLocks noChangeAspect="1"/>
          </p:cNvPicPr>
          <p:nvPr/>
        </p:nvPicPr>
        <p:blipFill>
          <a:blip r:embed="rId2"/>
          <a:stretch>
            <a:fillRect/>
          </a:stretch>
        </p:blipFill>
        <p:spPr>
          <a:xfrm>
            <a:off x="6963433" y="1600200"/>
            <a:ext cx="2135744" cy="3250453"/>
          </a:xfrm>
          <a:prstGeom prst="rect">
            <a:avLst/>
          </a:prstGeom>
        </p:spPr>
      </p:pic>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41</a:t>
            </a:fld>
            <a:endParaRPr lang="en-US" dirty="0"/>
          </a:p>
        </p:txBody>
      </p:sp>
    </p:spTree>
    <p:extLst>
      <p:ext uri="{BB962C8B-B14F-4D97-AF65-F5344CB8AC3E}">
        <p14:creationId xmlns:p14="http://schemas.microsoft.com/office/powerpoint/2010/main" val="3203924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Genomics Data</a:t>
            </a:r>
          </a:p>
        </p:txBody>
      </p:sp>
      <p:sp>
        <p:nvSpPr>
          <p:cNvPr id="3" name="Content Placeholder 2"/>
          <p:cNvSpPr>
            <a:spLocks noGrp="1"/>
          </p:cNvSpPr>
          <p:nvPr>
            <p:ph idx="1"/>
          </p:nvPr>
        </p:nvSpPr>
        <p:spPr/>
        <p:txBody>
          <a:bodyPr>
            <a:noAutofit/>
          </a:bodyPr>
          <a:lstStyle/>
          <a:p>
            <a:r>
              <a:rPr lang="en-US" sz="2600" dirty="0"/>
              <a:t>Although genotype data is under controlled access such as in </a:t>
            </a:r>
            <a:r>
              <a:rPr lang="en-US" sz="2600" dirty="0" err="1"/>
              <a:t>dbGaP</a:t>
            </a:r>
            <a:r>
              <a:rPr lang="en-US" sz="2600" dirty="0"/>
              <a:t>, gene expression profiles and known statistics are usually open and unprotected. </a:t>
            </a:r>
          </a:p>
          <a:p>
            <a:r>
              <a:rPr lang="en-US" sz="2600" dirty="0"/>
              <a:t>A recent study reported that these expression data could be used to predict the individuals’ genotypes at particular loci. </a:t>
            </a:r>
          </a:p>
          <a:p>
            <a:r>
              <a:rPr lang="en-US" sz="2600" dirty="0"/>
              <a:t>Hence, the openly accessed gene expression and RNA sequencing data provides yet another potential source of privacy disclosure.</a:t>
            </a:r>
          </a:p>
        </p:txBody>
      </p:sp>
      <p:sp>
        <p:nvSpPr>
          <p:cNvPr id="4" name="TextBox 3"/>
          <p:cNvSpPr txBox="1"/>
          <p:nvPr/>
        </p:nvSpPr>
        <p:spPr>
          <a:xfrm>
            <a:off x="9569" y="5668526"/>
            <a:ext cx="9149372" cy="646331"/>
          </a:xfrm>
          <a:prstGeom prst="rect">
            <a:avLst/>
          </a:prstGeom>
          <a:noFill/>
        </p:spPr>
        <p:txBody>
          <a:bodyPr wrap="none" rtlCol="0">
            <a:spAutoFit/>
          </a:bodyPr>
          <a:lstStyle/>
          <a:p>
            <a:r>
              <a:rPr lang="en-US" dirty="0"/>
              <a:t>Eric E </a:t>
            </a:r>
            <a:r>
              <a:rPr lang="en-US" dirty="0" err="1"/>
              <a:t>Schadt</a:t>
            </a:r>
            <a:r>
              <a:rPr lang="en-US" dirty="0"/>
              <a:t>, </a:t>
            </a:r>
            <a:r>
              <a:rPr lang="en-US" dirty="0" err="1"/>
              <a:t>Sangsoon</a:t>
            </a:r>
            <a:r>
              <a:rPr lang="en-US" dirty="0"/>
              <a:t> Woo, and </a:t>
            </a:r>
            <a:r>
              <a:rPr lang="en-US" dirty="0" err="1"/>
              <a:t>Ke</a:t>
            </a:r>
            <a:r>
              <a:rPr lang="en-US" dirty="0"/>
              <a:t> </a:t>
            </a:r>
            <a:r>
              <a:rPr lang="en-US" dirty="0" err="1"/>
              <a:t>Hao</a:t>
            </a:r>
            <a:r>
              <a:rPr lang="en-US" dirty="0"/>
              <a:t>. Bayesian method to predict individual </a:t>
            </a:r>
            <a:r>
              <a:rPr lang="en-US" dirty="0" err="1"/>
              <a:t>snp</a:t>
            </a:r>
            <a:r>
              <a:rPr lang="en-US" dirty="0"/>
              <a:t> genotypes</a:t>
            </a:r>
          </a:p>
          <a:p>
            <a:r>
              <a:rPr lang="en-US" dirty="0"/>
              <a:t>from gene expression data. Nature genetics, 44(5):603–608, 2012.</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42</a:t>
            </a:fld>
            <a:endParaRPr lang="en-US" dirty="0"/>
          </a:p>
        </p:txBody>
      </p:sp>
    </p:spTree>
    <p:extLst>
      <p:ext uri="{BB962C8B-B14F-4D97-AF65-F5344CB8AC3E}">
        <p14:creationId xmlns:p14="http://schemas.microsoft.com/office/powerpoint/2010/main" val="1759014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of Genetic Privacy</a:t>
            </a:r>
          </a:p>
        </p:txBody>
      </p:sp>
      <p:sp>
        <p:nvSpPr>
          <p:cNvPr id="3" name="Content Placeholder 2"/>
          <p:cNvSpPr>
            <a:spLocks noGrp="1"/>
          </p:cNvSpPr>
          <p:nvPr>
            <p:ph idx="1"/>
          </p:nvPr>
        </p:nvSpPr>
        <p:spPr/>
        <p:txBody>
          <a:bodyPr/>
          <a:lstStyle/>
          <a:p>
            <a:r>
              <a:rPr lang="en-US" dirty="0"/>
              <a:t>Guidelines, rules and laws</a:t>
            </a:r>
          </a:p>
          <a:p>
            <a:r>
              <a:rPr lang="en-US" dirty="0"/>
              <a:t>Genetic hiding and de-identification</a:t>
            </a:r>
          </a:p>
          <a:p>
            <a:r>
              <a:rPr lang="en-US" dirty="0"/>
              <a:t>Open access based on agreement</a:t>
            </a:r>
          </a:p>
          <a:p>
            <a:r>
              <a:rPr lang="en-US" dirty="0"/>
              <a:t>Controlled access model</a:t>
            </a:r>
          </a:p>
          <a:p>
            <a:r>
              <a:rPr lang="en-US" b="1" dirty="0"/>
              <a:t>Data privacy preservation</a:t>
            </a:r>
          </a:p>
          <a:p>
            <a:r>
              <a:rPr lang="en-US" dirty="0"/>
              <a:t>Cryptographic solutions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43</a:t>
            </a:fld>
            <a:endParaRPr lang="en-US" dirty="0"/>
          </a:p>
        </p:txBody>
      </p:sp>
    </p:spTree>
    <p:extLst>
      <p:ext uri="{BB962C8B-B14F-4D97-AF65-F5344CB8AC3E}">
        <p14:creationId xmlns:p14="http://schemas.microsoft.com/office/powerpoint/2010/main" val="4114075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Privacy Preservation</a:t>
            </a:r>
          </a:p>
        </p:txBody>
      </p:sp>
      <p:sp>
        <p:nvSpPr>
          <p:cNvPr id="3" name="Content Placeholder 2"/>
          <p:cNvSpPr>
            <a:spLocks noGrp="1"/>
          </p:cNvSpPr>
          <p:nvPr>
            <p:ph idx="1"/>
          </p:nvPr>
        </p:nvSpPr>
        <p:spPr/>
        <p:txBody>
          <a:bodyPr>
            <a:noAutofit/>
          </a:bodyPr>
          <a:lstStyle/>
          <a:p>
            <a:r>
              <a:rPr lang="en-US" sz="2400" dirty="0"/>
              <a:t>Differential privacy is a paradigm of post-processing the output of queries such that the inclusion or exclusion of a single individual from the data set makes no statistical difference to the results found.</a:t>
            </a:r>
          </a:p>
          <a:p>
            <a:r>
              <a:rPr lang="en-US" sz="2400" dirty="0"/>
              <a:t>The applicability of enforcing differential privacy in genomic data has been recently studied where statistics (e.g., the allele frequencies of cases and controls, chi-square statistic and p-values) and logistic regression were explored on GWAS data.</a:t>
            </a:r>
          </a:p>
        </p:txBody>
      </p:sp>
      <p:sp>
        <p:nvSpPr>
          <p:cNvPr id="4" name="TextBox 3"/>
          <p:cNvSpPr txBox="1"/>
          <p:nvPr/>
        </p:nvSpPr>
        <p:spPr>
          <a:xfrm>
            <a:off x="224116" y="4819791"/>
            <a:ext cx="8462683" cy="1169551"/>
          </a:xfrm>
          <a:prstGeom prst="rect">
            <a:avLst/>
          </a:prstGeom>
          <a:noFill/>
        </p:spPr>
        <p:txBody>
          <a:bodyPr wrap="square" rtlCol="0">
            <a:spAutoFit/>
          </a:bodyPr>
          <a:lstStyle/>
          <a:p>
            <a:r>
              <a:rPr lang="en-US" sz="1400" dirty="0"/>
              <a:t>Stephen E Fienberg, Aleksandra </a:t>
            </a:r>
            <a:r>
              <a:rPr lang="en-US" sz="1400" dirty="0" err="1"/>
              <a:t>Slavkovic</a:t>
            </a:r>
            <a:r>
              <a:rPr lang="en-US" sz="1400" dirty="0"/>
              <a:t>, and Caroline </a:t>
            </a:r>
            <a:r>
              <a:rPr lang="en-US" sz="1400" dirty="0" err="1"/>
              <a:t>Uhler</a:t>
            </a:r>
            <a:r>
              <a:rPr lang="en-US" sz="1400" dirty="0"/>
              <a:t>. Privacy preserving </a:t>
            </a:r>
            <a:r>
              <a:rPr lang="en-US" sz="1400" dirty="0" err="1"/>
              <a:t>gwas</a:t>
            </a:r>
            <a:r>
              <a:rPr lang="en-US" sz="1400" dirty="0"/>
              <a:t> data sharing. In Data Mining Workshops (ICDMW), 2011 IEEE 11th International Conference on, pages 628–635. IEEE, 2011.</a:t>
            </a:r>
          </a:p>
          <a:p>
            <a:r>
              <a:rPr lang="en-US" sz="1400" dirty="0"/>
              <a:t>Aaron Johnson and </a:t>
            </a:r>
            <a:r>
              <a:rPr lang="en-US" sz="1400" dirty="0" err="1"/>
              <a:t>Vitaly</a:t>
            </a:r>
            <a:r>
              <a:rPr lang="en-US" sz="1400" dirty="0"/>
              <a:t> </a:t>
            </a:r>
            <a:r>
              <a:rPr lang="en-US" sz="1400" dirty="0" err="1"/>
              <a:t>Shmatikov</a:t>
            </a:r>
            <a:r>
              <a:rPr lang="en-US" sz="1400" dirty="0"/>
              <a:t>. Privacy-preserving data exploration in genome-wide association studies. In Proceedings of the 19th ACM SIGKDD international conference on Knowledge discovery and data mining, pages 1079–1087. ACM, 2013.</a:t>
            </a:r>
          </a:p>
        </p:txBody>
      </p:sp>
      <p:sp>
        <p:nvSpPr>
          <p:cNvPr id="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44</a:t>
            </a:fld>
            <a:endParaRPr lang="en-US" dirty="0"/>
          </a:p>
        </p:txBody>
      </p:sp>
    </p:spTree>
    <p:extLst>
      <p:ext uri="{BB962C8B-B14F-4D97-AF65-F5344CB8AC3E}">
        <p14:creationId xmlns:p14="http://schemas.microsoft.com/office/powerpoint/2010/main" val="3810850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of Genetic Privacy</a:t>
            </a:r>
          </a:p>
        </p:txBody>
      </p:sp>
      <p:sp>
        <p:nvSpPr>
          <p:cNvPr id="3" name="Content Placeholder 2"/>
          <p:cNvSpPr>
            <a:spLocks noGrp="1"/>
          </p:cNvSpPr>
          <p:nvPr>
            <p:ph idx="1"/>
          </p:nvPr>
        </p:nvSpPr>
        <p:spPr/>
        <p:txBody>
          <a:bodyPr/>
          <a:lstStyle/>
          <a:p>
            <a:r>
              <a:rPr lang="en-US" dirty="0"/>
              <a:t>Guidelines, rules and laws</a:t>
            </a:r>
          </a:p>
          <a:p>
            <a:r>
              <a:rPr lang="en-US" dirty="0"/>
              <a:t>Genetic hiding and de-identification</a:t>
            </a:r>
          </a:p>
          <a:p>
            <a:r>
              <a:rPr lang="en-US" dirty="0"/>
              <a:t>Open access based on agreement</a:t>
            </a:r>
          </a:p>
          <a:p>
            <a:r>
              <a:rPr lang="en-US" dirty="0"/>
              <a:t>Controlled access model </a:t>
            </a:r>
          </a:p>
          <a:p>
            <a:r>
              <a:rPr lang="en-US" dirty="0"/>
              <a:t>Data privacy protection</a:t>
            </a:r>
          </a:p>
          <a:p>
            <a:r>
              <a:rPr lang="en-US" b="1" dirty="0"/>
              <a:t>Cryptographic solutions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45</a:t>
            </a:fld>
            <a:endParaRPr lang="en-US" dirty="0"/>
          </a:p>
        </p:txBody>
      </p:sp>
    </p:spTree>
    <p:extLst>
      <p:ext uri="{BB962C8B-B14F-4D97-AF65-F5344CB8AC3E}">
        <p14:creationId xmlns:p14="http://schemas.microsoft.com/office/powerpoint/2010/main" val="1796413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Solutions</a:t>
            </a:r>
          </a:p>
        </p:txBody>
      </p:sp>
      <p:sp>
        <p:nvSpPr>
          <p:cNvPr id="3" name="Content Placeholder 2"/>
          <p:cNvSpPr>
            <a:spLocks noGrp="1"/>
          </p:cNvSpPr>
          <p:nvPr>
            <p:ph idx="1"/>
          </p:nvPr>
        </p:nvSpPr>
        <p:spPr>
          <a:xfrm>
            <a:off x="457200" y="1600200"/>
            <a:ext cx="8387976" cy="4899212"/>
          </a:xfrm>
        </p:spPr>
        <p:txBody>
          <a:bodyPr>
            <a:normAutofit fontScale="77500" lnSpcReduction="20000"/>
          </a:bodyPr>
          <a:lstStyle/>
          <a:p>
            <a:r>
              <a:rPr lang="en-US" dirty="0"/>
              <a:t>Cryptographic studies are often used for the task of out-sourcing computation on genetic information to third parties without revealing any genetic information to the service provider.</a:t>
            </a:r>
          </a:p>
          <a:p>
            <a:r>
              <a:rPr lang="en-US" dirty="0" err="1"/>
              <a:t>Homomorphic</a:t>
            </a:r>
            <a:r>
              <a:rPr lang="en-US" dirty="0"/>
              <a:t> encryption: A user sends the encrypted version of his genomic data to the third party for interpretation. The interpretation party cannot read the plain genotypic values (because it does not have the key), but can execute the analytical algorithms on the encrypted genotypes directly.</a:t>
            </a:r>
          </a:p>
          <a:p>
            <a:r>
              <a:rPr lang="en-US" dirty="0"/>
              <a:t>Secure multiparty computation: Allows two or more entities, each of which has some private genetic data, to execute a computation on these private inputs without revealing the input to each other or disclosing it to a third party.</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46</a:t>
            </a:fld>
            <a:endParaRPr lang="en-US" dirty="0"/>
          </a:p>
        </p:txBody>
      </p:sp>
    </p:spTree>
    <p:extLst>
      <p:ext uri="{BB962C8B-B14F-4D97-AF65-F5344CB8AC3E}">
        <p14:creationId xmlns:p14="http://schemas.microsoft.com/office/powerpoint/2010/main" val="1459986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and Future Work</a:t>
            </a:r>
          </a:p>
        </p:txBody>
      </p:sp>
      <p:sp>
        <p:nvSpPr>
          <p:cNvPr id="3" name="Content Placeholder 2"/>
          <p:cNvSpPr>
            <a:spLocks noGrp="1"/>
          </p:cNvSpPr>
          <p:nvPr>
            <p:ph idx="1"/>
          </p:nvPr>
        </p:nvSpPr>
        <p:spPr/>
        <p:txBody>
          <a:bodyPr>
            <a:normAutofit/>
          </a:bodyPr>
          <a:lstStyle/>
          <a:p>
            <a:r>
              <a:rPr lang="en-US" dirty="0"/>
              <a:t>Genetic privacy is a growing concern as we enter the era of personalized/precision medicine.</a:t>
            </a:r>
          </a:p>
          <a:p>
            <a:r>
              <a:rPr lang="en-US" dirty="0"/>
              <a:t>Toward preserving genetic privacy in big biomedical data and research.</a:t>
            </a:r>
          </a:p>
          <a:p>
            <a:r>
              <a:rPr lang="en-US" dirty="0"/>
              <a:t>Promote open science, data sharing, yet addressing the concern of data privacy. </a:t>
            </a:r>
          </a:p>
          <a:p>
            <a:endParaRPr lang="en-US" dirty="0"/>
          </a:p>
        </p:txBody>
      </p:sp>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47</a:t>
            </a:fld>
            <a:endParaRPr lang="en-US" dirty="0"/>
          </a:p>
        </p:txBody>
      </p:sp>
    </p:spTree>
    <p:extLst>
      <p:ext uri="{BB962C8B-B14F-4D97-AF65-F5344CB8AC3E}">
        <p14:creationId xmlns:p14="http://schemas.microsoft.com/office/powerpoint/2010/main" val="132302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152400"/>
            <a:ext cx="7239000" cy="1143000"/>
          </a:xfrm>
          <a:prstGeom prst="rect">
            <a:avLst/>
          </a:prstGeom>
        </p:spPr>
        <p:txBody>
          <a:bodyPr/>
          <a:lstStyle/>
          <a:p>
            <a:r>
              <a:rPr lang="en-US" sz="3600" dirty="0"/>
              <a:t>Genetic Variants</a:t>
            </a:r>
          </a:p>
        </p:txBody>
      </p:sp>
      <p:sp>
        <p:nvSpPr>
          <p:cNvPr id="56" name="Content Placeholder 2"/>
          <p:cNvSpPr>
            <a:spLocks noGrp="1"/>
          </p:cNvSpPr>
          <p:nvPr>
            <p:ph idx="1"/>
          </p:nvPr>
        </p:nvSpPr>
        <p:spPr>
          <a:xfrm>
            <a:off x="457200" y="1524000"/>
            <a:ext cx="8229600" cy="4525963"/>
          </a:xfrm>
        </p:spPr>
        <p:txBody>
          <a:bodyPr/>
          <a:lstStyle/>
          <a:p>
            <a:r>
              <a:rPr lang="en-US" sz="2000" dirty="0"/>
              <a:t>Single Nucleotide Polymorphisms (SNPs, over a hundred million, ~0.1% genetic difference)</a:t>
            </a:r>
          </a:p>
          <a:p>
            <a:pPr lvl="1"/>
            <a:r>
              <a:rPr lang="en-US" sz="1800" dirty="0"/>
              <a:t>1bp</a:t>
            </a:r>
          </a:p>
          <a:p>
            <a:r>
              <a:rPr lang="en-US" altLang="zh-TW" sz="2000" dirty="0"/>
              <a:t>Small Insertions and Deletions (INDELs, tens of millions, ~0.2-0.3%)</a:t>
            </a:r>
          </a:p>
          <a:p>
            <a:pPr lvl="1"/>
            <a:r>
              <a:rPr lang="en-US" altLang="zh-TW" sz="1800" dirty="0"/>
              <a:t>Multiple base pairs (1bp ~ 50bp, arbitrary)</a:t>
            </a:r>
          </a:p>
          <a:p>
            <a:r>
              <a:rPr lang="en-US" altLang="zh-TW" sz="2000" dirty="0"/>
              <a:t>Structural Variants (SVs, ~100 thousand, ~0.6-0.7% genetic difference)</a:t>
            </a:r>
          </a:p>
          <a:p>
            <a:pPr lvl="1"/>
            <a:r>
              <a:rPr lang="en-US" altLang="zh-TW" sz="1800" dirty="0"/>
              <a:t>A large number of base pairs (50bp+, arbitrary) </a:t>
            </a:r>
          </a:p>
          <a:p>
            <a:pPr lvl="1"/>
            <a:r>
              <a:rPr lang="en-US" altLang="zh-TW" sz="1800" dirty="0"/>
              <a:t>Encompasses:</a:t>
            </a:r>
          </a:p>
          <a:p>
            <a:pPr lvl="2"/>
            <a:r>
              <a:rPr lang="en-US" altLang="zh-TW" sz="1600" dirty="0"/>
              <a:t>Copy number variants (CNVs: Deletions, Duplications, Insertions)</a:t>
            </a:r>
          </a:p>
          <a:p>
            <a:pPr lvl="2"/>
            <a:r>
              <a:rPr lang="en-US" altLang="zh-TW" sz="1600" dirty="0"/>
              <a:t>Balanced events (Inversions, Translocations)</a:t>
            </a:r>
          </a:p>
          <a:p>
            <a:pPr>
              <a:buNone/>
            </a:pPr>
            <a:endParaRPr lang="en-US" altLang="zh-TW" sz="1800" dirty="0"/>
          </a:p>
          <a:p>
            <a:endParaRPr lang="en-US" sz="1800" dirty="0"/>
          </a:p>
          <a:p>
            <a:endParaRPr lang="en-US" sz="2800" dirty="0"/>
          </a:p>
        </p:txBody>
      </p:sp>
      <p:grpSp>
        <p:nvGrpSpPr>
          <p:cNvPr id="2" name="Group 106"/>
          <p:cNvGrpSpPr/>
          <p:nvPr/>
        </p:nvGrpSpPr>
        <p:grpSpPr>
          <a:xfrm>
            <a:off x="5867400" y="838200"/>
            <a:ext cx="2209801" cy="718458"/>
            <a:chOff x="5921021" y="2057400"/>
            <a:chExt cx="2537179" cy="718458"/>
          </a:xfrm>
        </p:grpSpPr>
        <p:grpSp>
          <p:nvGrpSpPr>
            <p:cNvPr id="3" name="Group 26"/>
            <p:cNvGrpSpPr>
              <a:grpSpLocks/>
            </p:cNvGrpSpPr>
            <p:nvPr/>
          </p:nvGrpSpPr>
          <p:grpSpPr bwMode="auto">
            <a:xfrm>
              <a:off x="5921021" y="2057400"/>
              <a:ext cx="2537179" cy="685800"/>
              <a:chOff x="1794932" y="1162050"/>
              <a:chExt cx="2700868" cy="742950"/>
            </a:xfrm>
          </p:grpSpPr>
          <p:sp>
            <p:nvSpPr>
              <p:cNvPr id="81" name="Rounded Rectangle 8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Rounded Rectangle 8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8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85" name="TextBox 24"/>
              <p:cNvSpPr txBox="1">
                <a:spLocks noChangeArrowheads="1"/>
              </p:cNvSpPr>
              <p:nvPr/>
            </p:nvSpPr>
            <p:spPr bwMode="auto">
              <a:xfrm>
                <a:off x="3035710" y="1162050"/>
                <a:ext cx="345039" cy="400110"/>
              </a:xfrm>
              <a:prstGeom prst="rect">
                <a:avLst/>
              </a:prstGeom>
              <a:noFill/>
              <a:ln w="9525">
                <a:noFill/>
                <a:miter lim="800000"/>
                <a:headEnd/>
                <a:tailEnd/>
              </a:ln>
            </p:spPr>
            <p:txBody>
              <a:bodyPr wrap="none">
                <a:spAutoFit/>
              </a:bodyPr>
              <a:lstStyle/>
              <a:p>
                <a:r>
                  <a:rPr lang="en-US" b="1" dirty="0">
                    <a:solidFill>
                      <a:srgbClr val="FFC000"/>
                    </a:solidFill>
                    <a:latin typeface="Calibri" pitchFamily="34" charset="0"/>
                  </a:rPr>
                  <a:t>A</a:t>
                </a:r>
              </a:p>
            </p:txBody>
          </p:sp>
        </p:grpSp>
        <p:sp>
          <p:nvSpPr>
            <p:cNvPr id="86" name="TextBox 24"/>
            <p:cNvSpPr txBox="1">
              <a:spLocks noChangeArrowheads="1"/>
            </p:cNvSpPr>
            <p:nvPr/>
          </p:nvSpPr>
          <p:spPr bwMode="auto">
            <a:xfrm>
              <a:off x="7086600" y="2406526"/>
              <a:ext cx="351901" cy="369332"/>
            </a:xfrm>
            <a:prstGeom prst="rect">
              <a:avLst/>
            </a:prstGeom>
            <a:noFill/>
            <a:ln w="9525">
              <a:noFill/>
              <a:miter lim="800000"/>
              <a:headEnd/>
              <a:tailEnd/>
            </a:ln>
          </p:spPr>
          <p:txBody>
            <a:bodyPr wrap="none">
              <a:spAutoFit/>
            </a:bodyPr>
            <a:lstStyle/>
            <a:p>
              <a:r>
                <a:rPr lang="en-US" b="1" dirty="0">
                  <a:solidFill>
                    <a:srgbClr val="FF0000"/>
                  </a:solidFill>
                  <a:latin typeface="Calibri" pitchFamily="34" charset="0"/>
                </a:rPr>
                <a:t>C</a:t>
              </a:r>
            </a:p>
          </p:txBody>
        </p:sp>
      </p:grpSp>
      <p:grpSp>
        <p:nvGrpSpPr>
          <p:cNvPr id="5" name="Group 2"/>
          <p:cNvGrpSpPr/>
          <p:nvPr/>
        </p:nvGrpSpPr>
        <p:grpSpPr>
          <a:xfrm>
            <a:off x="-76200" y="5181600"/>
            <a:ext cx="6864927" cy="990600"/>
            <a:chOff x="-76200" y="5181600"/>
            <a:chExt cx="6864927" cy="990600"/>
          </a:xfrm>
        </p:grpSpPr>
        <p:grpSp>
          <p:nvGrpSpPr>
            <p:cNvPr id="6" name="Group 26"/>
            <p:cNvGrpSpPr>
              <a:grpSpLocks/>
            </p:cNvGrpSpPr>
            <p:nvPr/>
          </p:nvGrpSpPr>
          <p:grpSpPr bwMode="auto">
            <a:xfrm>
              <a:off x="-76200" y="5257800"/>
              <a:ext cx="2362200" cy="914400"/>
              <a:chOff x="1981200" y="914400"/>
              <a:chExt cx="2514600" cy="990600"/>
            </a:xfrm>
          </p:grpSpPr>
          <p:sp>
            <p:nvSpPr>
              <p:cNvPr id="58" name="Rounded Rectangle 57"/>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Rounded Rectangle 58"/>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Rectangle 59"/>
              <p:cNvSpPr/>
              <p:nvPr/>
            </p:nvSpPr>
            <p:spPr>
              <a:xfrm>
                <a:off x="3276600" y="1292225"/>
                <a:ext cx="7620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cxnSp>
            <p:nvCxnSpPr>
              <p:cNvPr id="61" name="Straight Arrow Connector 60"/>
              <p:cNvCxnSpPr>
                <a:endCxn id="59" idx="0"/>
              </p:cNvCxnSpPr>
              <p:nvPr/>
            </p:nvCxnSpPr>
            <p:spPr>
              <a:xfrm>
                <a:off x="3276600" y="1444625"/>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9" idx="0"/>
              </p:cNvCxnSpPr>
              <p:nvPr/>
            </p:nvCxnSpPr>
            <p:spPr>
              <a:xfrm rot="10800000" flipV="1">
                <a:off x="3581400" y="1443038"/>
                <a:ext cx="473075" cy="230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22"/>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64" name="TextBox 23"/>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65" name="TextBox 24"/>
              <p:cNvSpPr txBox="1">
                <a:spLocks noChangeArrowheads="1"/>
              </p:cNvSpPr>
              <p:nvPr/>
            </p:nvSpPr>
            <p:spPr bwMode="auto">
              <a:xfrm>
                <a:off x="3048000" y="914400"/>
                <a:ext cx="983346" cy="369332"/>
              </a:xfrm>
              <a:prstGeom prst="rect">
                <a:avLst/>
              </a:prstGeom>
              <a:noFill/>
              <a:ln w="9525">
                <a:noFill/>
                <a:miter lim="800000"/>
                <a:headEnd/>
                <a:tailEnd/>
              </a:ln>
            </p:spPr>
            <p:txBody>
              <a:bodyPr wrap="none">
                <a:spAutoFit/>
              </a:bodyPr>
              <a:lstStyle/>
              <a:p>
                <a:r>
                  <a:rPr lang="en-US">
                    <a:latin typeface="Calibri" pitchFamily="34" charset="0"/>
                  </a:rPr>
                  <a:t>Deletion</a:t>
                </a:r>
              </a:p>
            </p:txBody>
          </p:sp>
        </p:grpSp>
        <p:grpSp>
          <p:nvGrpSpPr>
            <p:cNvPr id="7" name="Group 93"/>
            <p:cNvGrpSpPr>
              <a:grpSpLocks/>
            </p:cNvGrpSpPr>
            <p:nvPr/>
          </p:nvGrpSpPr>
          <p:grpSpPr bwMode="auto">
            <a:xfrm>
              <a:off x="2286000" y="5257800"/>
              <a:ext cx="2362200" cy="914400"/>
              <a:chOff x="1981200" y="2209800"/>
              <a:chExt cx="2514600" cy="990600"/>
            </a:xfrm>
          </p:grpSpPr>
          <p:grpSp>
            <p:nvGrpSpPr>
              <p:cNvPr id="8" name="Group 48"/>
              <p:cNvGrpSpPr>
                <a:grpSpLocks/>
              </p:cNvGrpSpPr>
              <p:nvPr/>
            </p:nvGrpSpPr>
            <p:grpSpPr bwMode="auto">
              <a:xfrm>
                <a:off x="1981200" y="2209800"/>
                <a:ext cx="2514600" cy="990600"/>
                <a:chOff x="1981200" y="914400"/>
                <a:chExt cx="2514600" cy="990600"/>
              </a:xfrm>
            </p:grpSpPr>
            <p:sp>
              <p:nvSpPr>
                <p:cNvPr id="72" name="Rounded Rectangle 71"/>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ounded Rectangle 72"/>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Rectangle 73"/>
                <p:cNvSpPr/>
                <p:nvPr/>
              </p:nvSpPr>
              <p:spPr>
                <a:xfrm>
                  <a:off x="3276600" y="12954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5" name="Straight Arrow Connector 74"/>
                <p:cNvCxnSpPr/>
                <p:nvPr/>
              </p:nvCxnSpPr>
              <p:spPr>
                <a:xfrm rot="5400000">
                  <a:off x="3046412" y="1446213"/>
                  <a:ext cx="23177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flipV="1">
                  <a:off x="3432175" y="1433513"/>
                  <a:ext cx="239713" cy="239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TextBox 54"/>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dirty="0">
                      <a:latin typeface="Calibri" pitchFamily="34" charset="0"/>
                    </a:rPr>
                    <a:t>Ref.</a:t>
                  </a:r>
                </a:p>
              </p:txBody>
            </p:sp>
            <p:sp>
              <p:nvSpPr>
                <p:cNvPr id="78" name="TextBox 55"/>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79" name="TextBox 56"/>
                <p:cNvSpPr txBox="1">
                  <a:spLocks noChangeArrowheads="1"/>
                </p:cNvSpPr>
                <p:nvPr/>
              </p:nvSpPr>
              <p:spPr bwMode="auto">
                <a:xfrm>
                  <a:off x="3048000" y="914400"/>
                  <a:ext cx="1254639" cy="369332"/>
                </a:xfrm>
                <a:prstGeom prst="rect">
                  <a:avLst/>
                </a:prstGeom>
                <a:noFill/>
                <a:ln w="9525">
                  <a:noFill/>
                  <a:miter lim="800000"/>
                  <a:headEnd/>
                  <a:tailEnd/>
                </a:ln>
              </p:spPr>
              <p:txBody>
                <a:bodyPr wrap="none">
                  <a:spAutoFit/>
                </a:bodyPr>
                <a:lstStyle/>
                <a:p>
                  <a:r>
                    <a:rPr lang="en-US" dirty="0">
                      <a:latin typeface="Calibri" pitchFamily="34" charset="0"/>
                    </a:rPr>
                    <a:t>Duplication</a:t>
                  </a:r>
                </a:p>
              </p:txBody>
            </p:sp>
          </p:grpSp>
          <p:sp>
            <p:nvSpPr>
              <p:cNvPr id="68" name="Rectangle 67"/>
              <p:cNvSpPr/>
              <p:nvPr/>
            </p:nvSpPr>
            <p:spPr>
              <a:xfrm>
                <a:off x="30480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69" name="Rectangle 68"/>
              <p:cNvSpPr/>
              <p:nvPr/>
            </p:nvSpPr>
            <p:spPr>
              <a:xfrm>
                <a:off x="3657600" y="2971800"/>
                <a:ext cx="381000" cy="152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70" name="Straight Arrow Connector 69"/>
              <p:cNvCxnSpPr/>
              <p:nvPr/>
            </p:nvCxnSpPr>
            <p:spPr>
              <a:xfrm>
                <a:off x="3305175" y="2743200"/>
                <a:ext cx="366713" cy="211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671888" y="2728913"/>
                <a:ext cx="3937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27"/>
            <p:cNvGrpSpPr>
              <a:grpSpLocks/>
            </p:cNvGrpSpPr>
            <p:nvPr/>
          </p:nvGrpSpPr>
          <p:grpSpPr bwMode="auto">
            <a:xfrm>
              <a:off x="4572000" y="5181600"/>
              <a:ext cx="2216727" cy="990600"/>
              <a:chOff x="1981200" y="914400"/>
              <a:chExt cx="2522482" cy="990600"/>
            </a:xfrm>
          </p:grpSpPr>
          <p:sp>
            <p:nvSpPr>
              <p:cNvPr id="88" name="Rounded Rectangle 87"/>
              <p:cNvSpPr/>
              <p:nvPr/>
            </p:nvSpPr>
            <p:spPr>
              <a:xfrm>
                <a:off x="2674883" y="1292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9" name="Rounded Rectangle 88"/>
              <p:cNvSpPr/>
              <p:nvPr/>
            </p:nvSpPr>
            <p:spPr>
              <a:xfrm>
                <a:off x="2674883" y="1673225"/>
                <a:ext cx="1828799"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0" name="Rectangle 89"/>
              <p:cNvSpPr/>
              <p:nvPr/>
            </p:nvSpPr>
            <p:spPr>
              <a:xfrm>
                <a:off x="3276600" y="1676400"/>
                <a:ext cx="762000" cy="152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1" name="Straight Arrow Connector 90"/>
              <p:cNvCxnSpPr>
                <a:stCxn id="88" idx="2"/>
              </p:cNvCxnSpPr>
              <p:nvPr/>
            </p:nvCxnSpPr>
            <p:spPr>
              <a:xfrm rot="5400000">
                <a:off x="3317820" y="1389062"/>
                <a:ext cx="215900" cy="327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8" idx="2"/>
              </p:cNvCxnSpPr>
              <p:nvPr/>
            </p:nvCxnSpPr>
            <p:spPr>
              <a:xfrm rot="16200000" flipH="1">
                <a:off x="3704376" y="1329532"/>
                <a:ext cx="230188" cy="460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33"/>
              <p:cNvSpPr txBox="1">
                <a:spLocks noChangeArrowheads="1"/>
              </p:cNvSpPr>
              <p:nvPr/>
            </p:nvSpPr>
            <p:spPr bwMode="auto">
              <a:xfrm>
                <a:off x="2059667"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94" name="TextBox 34"/>
              <p:cNvSpPr txBox="1">
                <a:spLocks noChangeArrowheads="1"/>
              </p:cNvSpPr>
              <p:nvPr/>
            </p:nvSpPr>
            <p:spPr bwMode="auto">
              <a:xfrm>
                <a:off x="1981200" y="1597223"/>
                <a:ext cx="721672" cy="307777"/>
              </a:xfrm>
              <a:prstGeom prst="rect">
                <a:avLst/>
              </a:prstGeom>
              <a:noFill/>
              <a:ln w="9525">
                <a:noFill/>
                <a:miter lim="800000"/>
                <a:headEnd/>
                <a:tailEnd/>
              </a:ln>
            </p:spPr>
            <p:txBody>
              <a:bodyPr wrap="none">
                <a:spAutoFit/>
              </a:bodyPr>
              <a:lstStyle/>
              <a:p>
                <a:r>
                  <a:rPr lang="en-US" sz="1400">
                    <a:latin typeface="Calibri" pitchFamily="34" charset="0"/>
                  </a:rPr>
                  <a:t>Sample</a:t>
                </a:r>
              </a:p>
            </p:txBody>
          </p:sp>
          <p:sp>
            <p:nvSpPr>
              <p:cNvPr id="95" name="TextBox 35"/>
              <p:cNvSpPr txBox="1">
                <a:spLocks noChangeArrowheads="1"/>
              </p:cNvSpPr>
              <p:nvPr/>
            </p:nvSpPr>
            <p:spPr bwMode="auto">
              <a:xfrm>
                <a:off x="3048000" y="914400"/>
                <a:ext cx="1023037" cy="369332"/>
              </a:xfrm>
              <a:prstGeom prst="rect">
                <a:avLst/>
              </a:prstGeom>
              <a:noFill/>
              <a:ln w="9525">
                <a:noFill/>
                <a:miter lim="800000"/>
                <a:headEnd/>
                <a:tailEnd/>
              </a:ln>
            </p:spPr>
            <p:txBody>
              <a:bodyPr wrap="none">
                <a:spAutoFit/>
              </a:bodyPr>
              <a:lstStyle/>
              <a:p>
                <a:r>
                  <a:rPr lang="en-US">
                    <a:latin typeface="Calibri" pitchFamily="34" charset="0"/>
                  </a:rPr>
                  <a:t>Insertion</a:t>
                </a:r>
              </a:p>
            </p:txBody>
          </p:sp>
        </p:grpSp>
      </p:grpSp>
      <p:grpSp>
        <p:nvGrpSpPr>
          <p:cNvPr id="10" name="Group 107"/>
          <p:cNvGrpSpPr/>
          <p:nvPr/>
        </p:nvGrpSpPr>
        <p:grpSpPr>
          <a:xfrm>
            <a:off x="6629400" y="1828800"/>
            <a:ext cx="2209801" cy="704057"/>
            <a:chOff x="5921021" y="2084347"/>
            <a:chExt cx="2537179" cy="704057"/>
          </a:xfrm>
        </p:grpSpPr>
        <p:grpSp>
          <p:nvGrpSpPr>
            <p:cNvPr id="11" name="Group 26"/>
            <p:cNvGrpSpPr>
              <a:grpSpLocks/>
            </p:cNvGrpSpPr>
            <p:nvPr/>
          </p:nvGrpSpPr>
          <p:grpSpPr bwMode="auto">
            <a:xfrm>
              <a:off x="5921021" y="2084347"/>
              <a:ext cx="2537179" cy="658852"/>
              <a:chOff x="1794932" y="1191243"/>
              <a:chExt cx="2700868" cy="713757"/>
            </a:xfrm>
          </p:grpSpPr>
          <p:sp>
            <p:nvSpPr>
              <p:cNvPr id="111" name="Rounded Rectangle 110"/>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Rounded Rectangle 111"/>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TextBox 22"/>
              <p:cNvSpPr txBox="1">
                <a:spLocks noChangeArrowheads="1"/>
              </p:cNvSpPr>
              <p:nvPr/>
            </p:nvSpPr>
            <p:spPr bwMode="auto">
              <a:xfrm>
                <a:off x="1873400" y="1216223"/>
                <a:ext cx="454933" cy="307777"/>
              </a:xfrm>
              <a:prstGeom prst="rect">
                <a:avLst/>
              </a:prstGeom>
              <a:noFill/>
              <a:ln w="9525">
                <a:noFill/>
                <a:miter lim="800000"/>
                <a:headEnd/>
                <a:tailEnd/>
              </a:ln>
            </p:spPr>
            <p:txBody>
              <a:bodyPr wrap="none">
                <a:spAutoFit/>
              </a:bodyPr>
              <a:lstStyle/>
              <a:p>
                <a:r>
                  <a:rPr lang="en-US" sz="1400">
                    <a:latin typeface="Calibri" pitchFamily="34" charset="0"/>
                  </a:rPr>
                  <a:t>Ref.</a:t>
                </a:r>
              </a:p>
            </p:txBody>
          </p:sp>
          <p:sp>
            <p:nvSpPr>
              <p:cNvPr id="114" name="TextBox 23"/>
              <p:cNvSpPr txBox="1">
                <a:spLocks noChangeArrowheads="1"/>
              </p:cNvSpPr>
              <p:nvPr/>
            </p:nvSpPr>
            <p:spPr bwMode="auto">
              <a:xfrm>
                <a:off x="1794932" y="1597223"/>
                <a:ext cx="721672" cy="307777"/>
              </a:xfrm>
              <a:prstGeom prst="rect">
                <a:avLst/>
              </a:prstGeom>
              <a:noFill/>
              <a:ln w="9525">
                <a:noFill/>
                <a:miter lim="800000"/>
                <a:headEnd/>
                <a:tailEnd/>
              </a:ln>
            </p:spPr>
            <p:txBody>
              <a:bodyPr wrap="none">
                <a:spAutoFit/>
              </a:bodyPr>
              <a:lstStyle/>
              <a:p>
                <a:r>
                  <a:rPr lang="en-US" sz="1400" dirty="0">
                    <a:latin typeface="Calibri" pitchFamily="34" charset="0"/>
                  </a:rPr>
                  <a:t>Sample</a:t>
                </a:r>
              </a:p>
            </p:txBody>
          </p:sp>
          <p:sp>
            <p:nvSpPr>
              <p:cNvPr id="115" name="TextBox 24"/>
              <p:cNvSpPr txBox="1">
                <a:spLocks noChangeArrowheads="1"/>
              </p:cNvSpPr>
              <p:nvPr/>
            </p:nvSpPr>
            <p:spPr bwMode="auto">
              <a:xfrm>
                <a:off x="3035710" y="1191243"/>
                <a:ext cx="378522" cy="366767"/>
              </a:xfrm>
              <a:prstGeom prst="rect">
                <a:avLst/>
              </a:prstGeom>
              <a:noFill/>
              <a:ln w="9525">
                <a:noFill/>
                <a:miter lim="800000"/>
                <a:headEnd/>
                <a:tailEnd/>
              </a:ln>
            </p:spPr>
            <p:txBody>
              <a:bodyPr wrap="none">
                <a:spAutoFit/>
              </a:bodyPr>
              <a:lstStyle/>
              <a:p>
                <a:r>
                  <a:rPr lang="en-US" sz="1600" b="1" dirty="0">
                    <a:solidFill>
                      <a:srgbClr val="FFC000"/>
                    </a:solidFill>
                    <a:latin typeface="Calibri" pitchFamily="34" charset="0"/>
                  </a:rPr>
                  <a:t>A</a:t>
                </a:r>
              </a:p>
            </p:txBody>
          </p:sp>
        </p:grpSp>
        <p:sp>
          <p:nvSpPr>
            <p:cNvPr id="110" name="TextBox 24"/>
            <p:cNvSpPr txBox="1">
              <a:spLocks noChangeArrowheads="1"/>
            </p:cNvSpPr>
            <p:nvPr/>
          </p:nvSpPr>
          <p:spPr bwMode="auto">
            <a:xfrm>
              <a:off x="6867086" y="2449850"/>
              <a:ext cx="591533" cy="338554"/>
            </a:xfrm>
            <a:prstGeom prst="rect">
              <a:avLst/>
            </a:prstGeom>
            <a:noFill/>
            <a:ln w="9525">
              <a:noFill/>
              <a:miter lim="800000"/>
              <a:headEnd/>
              <a:tailEnd/>
            </a:ln>
          </p:spPr>
          <p:txBody>
            <a:bodyPr wrap="none">
              <a:spAutoFit/>
            </a:bodyPr>
            <a:lstStyle/>
            <a:p>
              <a:r>
                <a:rPr lang="en-US" sz="1600" b="1" dirty="0">
                  <a:solidFill>
                    <a:srgbClr val="FF0000"/>
                  </a:solidFill>
                  <a:latin typeface="Calibri" pitchFamily="34" charset="0"/>
                </a:rPr>
                <a:t>TC</a:t>
              </a:r>
              <a:r>
                <a:rPr lang="en-US" sz="1600" b="1" dirty="0">
                  <a:solidFill>
                    <a:srgbClr val="FFC000"/>
                  </a:solidFill>
                  <a:latin typeface="Calibri" pitchFamily="34" charset="0"/>
                </a:rPr>
                <a:t>A</a:t>
              </a:r>
            </a:p>
          </p:txBody>
        </p:sp>
      </p:grpSp>
      <p:grpSp>
        <p:nvGrpSpPr>
          <p:cNvPr id="12" name="Group 14"/>
          <p:cNvGrpSpPr/>
          <p:nvPr/>
        </p:nvGrpSpPr>
        <p:grpSpPr>
          <a:xfrm>
            <a:off x="6724017" y="3536547"/>
            <a:ext cx="2384018" cy="2665535"/>
            <a:chOff x="6724017" y="3506665"/>
            <a:chExt cx="2384018" cy="2665535"/>
          </a:xfrm>
        </p:grpSpPr>
        <p:grpSp>
          <p:nvGrpSpPr>
            <p:cNvPr id="13" name="Group 94"/>
            <p:cNvGrpSpPr>
              <a:grpSpLocks/>
            </p:cNvGrpSpPr>
            <p:nvPr/>
          </p:nvGrpSpPr>
          <p:grpSpPr bwMode="auto">
            <a:xfrm>
              <a:off x="6724017" y="5181600"/>
              <a:ext cx="2267583" cy="990600"/>
              <a:chOff x="4963447" y="2209800"/>
              <a:chExt cx="2580353" cy="990600"/>
            </a:xfrm>
          </p:grpSpPr>
          <p:grpSp>
            <p:nvGrpSpPr>
              <p:cNvPr id="14" name="Group 77"/>
              <p:cNvGrpSpPr>
                <a:grpSpLocks/>
              </p:cNvGrpSpPr>
              <p:nvPr/>
            </p:nvGrpSpPr>
            <p:grpSpPr bwMode="auto">
              <a:xfrm>
                <a:off x="4963447" y="2209800"/>
                <a:ext cx="2580353" cy="990600"/>
                <a:chOff x="1915447" y="914400"/>
                <a:chExt cx="2580353" cy="990600"/>
              </a:xfrm>
            </p:grpSpPr>
            <p:sp>
              <p:nvSpPr>
                <p:cNvPr id="99" name="Rounded Rectangle 98"/>
                <p:cNvSpPr/>
                <p:nvPr/>
              </p:nvSpPr>
              <p:spPr>
                <a:xfrm>
                  <a:off x="2667000" y="1292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Rounded Rectangle 99"/>
                <p:cNvSpPr/>
                <p:nvPr/>
              </p:nvSpPr>
              <p:spPr>
                <a:xfrm>
                  <a:off x="2667000" y="1673225"/>
                  <a:ext cx="18288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Rectangle 100"/>
                <p:cNvSpPr/>
                <p:nvPr/>
              </p:nvSpPr>
              <p:spPr>
                <a:xfrm>
                  <a:off x="3276600" y="1295400"/>
                  <a:ext cx="381000" cy="152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2" name="Straight Arrow Connector 101"/>
                <p:cNvCxnSpPr/>
                <p:nvPr/>
              </p:nvCxnSpPr>
              <p:spPr>
                <a:xfrm>
                  <a:off x="3276600" y="1444625"/>
                  <a:ext cx="385763"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0800000" flipV="1">
                  <a:off x="3282950" y="1433513"/>
                  <a:ext cx="388938" cy="225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 name="TextBox 83"/>
                <p:cNvSpPr txBox="1">
                  <a:spLocks noChangeArrowheads="1"/>
                </p:cNvSpPr>
                <p:nvPr/>
              </p:nvSpPr>
              <p:spPr bwMode="auto">
                <a:xfrm>
                  <a:off x="2039920" y="1216223"/>
                  <a:ext cx="533401" cy="307777"/>
                </a:xfrm>
                <a:prstGeom prst="rect">
                  <a:avLst/>
                </a:prstGeom>
                <a:noFill/>
                <a:ln w="9525">
                  <a:noFill/>
                  <a:miter lim="800000"/>
                  <a:headEnd/>
                  <a:tailEnd/>
                </a:ln>
              </p:spPr>
              <p:txBody>
                <a:bodyPr wrap="square">
                  <a:spAutoFit/>
                </a:bodyPr>
                <a:lstStyle/>
                <a:p>
                  <a:r>
                    <a:rPr lang="en-US" sz="1400" dirty="0">
                      <a:latin typeface="Calibri" pitchFamily="34" charset="0"/>
                    </a:rPr>
                    <a:t>Ref.</a:t>
                  </a:r>
                </a:p>
              </p:txBody>
            </p:sp>
            <p:sp>
              <p:nvSpPr>
                <p:cNvPr id="105" name="TextBox 84"/>
                <p:cNvSpPr txBox="1">
                  <a:spLocks noChangeArrowheads="1"/>
                </p:cNvSpPr>
                <p:nvPr/>
              </p:nvSpPr>
              <p:spPr bwMode="auto">
                <a:xfrm>
                  <a:off x="1915447" y="1597223"/>
                  <a:ext cx="846147" cy="307777"/>
                </a:xfrm>
                <a:prstGeom prst="rect">
                  <a:avLst/>
                </a:prstGeom>
                <a:noFill/>
                <a:ln w="9525">
                  <a:noFill/>
                  <a:miter lim="800000"/>
                  <a:headEnd/>
                  <a:tailEnd/>
                </a:ln>
              </p:spPr>
              <p:txBody>
                <a:bodyPr wrap="square">
                  <a:spAutoFit/>
                </a:bodyPr>
                <a:lstStyle/>
                <a:p>
                  <a:r>
                    <a:rPr lang="en-US" sz="1400">
                      <a:latin typeface="Calibri" pitchFamily="34" charset="0"/>
                    </a:rPr>
                    <a:t>Sample</a:t>
                  </a:r>
                </a:p>
              </p:txBody>
            </p:sp>
            <p:sp>
              <p:nvSpPr>
                <p:cNvPr id="106" name="TextBox 85"/>
                <p:cNvSpPr txBox="1">
                  <a:spLocks noChangeArrowheads="1"/>
                </p:cNvSpPr>
                <p:nvPr/>
              </p:nvSpPr>
              <p:spPr bwMode="auto">
                <a:xfrm>
                  <a:off x="3048000" y="914400"/>
                  <a:ext cx="1040221" cy="369332"/>
                </a:xfrm>
                <a:prstGeom prst="rect">
                  <a:avLst/>
                </a:prstGeom>
                <a:noFill/>
                <a:ln w="9525">
                  <a:noFill/>
                  <a:miter lim="800000"/>
                  <a:headEnd/>
                  <a:tailEnd/>
                </a:ln>
              </p:spPr>
              <p:txBody>
                <a:bodyPr wrap="none">
                  <a:spAutoFit/>
                </a:bodyPr>
                <a:lstStyle/>
                <a:p>
                  <a:r>
                    <a:rPr lang="en-US">
                      <a:latin typeface="Calibri" pitchFamily="34" charset="0"/>
                    </a:rPr>
                    <a:t>Inversion</a:t>
                  </a:r>
                </a:p>
              </p:txBody>
            </p:sp>
          </p:grpSp>
          <p:sp>
            <p:nvSpPr>
              <p:cNvPr id="98" name="Rectangle 97"/>
              <p:cNvSpPr/>
              <p:nvPr/>
            </p:nvSpPr>
            <p:spPr>
              <a:xfrm>
                <a:off x="6324600" y="2971800"/>
                <a:ext cx="381000" cy="1524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07" name="Picture 106" descr="Translocation-4-20.png"/>
            <p:cNvPicPr>
              <a:picLocks noChangeAspect="1"/>
            </p:cNvPicPr>
            <p:nvPr/>
          </p:nvPicPr>
          <p:blipFill>
            <a:blip r:embed="rId3" cstate="print"/>
            <a:stretch>
              <a:fillRect/>
            </a:stretch>
          </p:blipFill>
          <p:spPr>
            <a:xfrm>
              <a:off x="6858000" y="3506665"/>
              <a:ext cx="2250035" cy="1751135"/>
            </a:xfrm>
            <a:prstGeom prst="rect">
              <a:avLst/>
            </a:prstGeom>
          </p:spPr>
        </p:pic>
      </p:grpSp>
      <p:sp>
        <p:nvSpPr>
          <p:cNvPr id="9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5</a:t>
            </a:fld>
            <a:endParaRPr lang="en-US" dirty="0"/>
          </a:p>
        </p:txBody>
      </p:sp>
    </p:spTree>
    <p:extLst>
      <p:ext uri="{BB962C8B-B14F-4D97-AF65-F5344CB8AC3E}">
        <p14:creationId xmlns:p14="http://schemas.microsoft.com/office/powerpoint/2010/main" val="32405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p:spPr>
        <p:txBody>
          <a:bodyPr/>
          <a:lstStyle/>
          <a:p>
            <a:r>
              <a:rPr lang="en-US" sz="2800" dirty="0"/>
              <a:t>Salivary amylase gene </a:t>
            </a:r>
            <a:r>
              <a:rPr lang="en-US" sz="2800" i="1" dirty="0"/>
              <a:t>Amy1</a:t>
            </a:r>
            <a:r>
              <a:rPr lang="en-US" sz="2800" dirty="0"/>
              <a:t>: More copy numbers in populations with high-starch diets.</a:t>
            </a:r>
          </a:p>
          <a:p>
            <a:pPr lvl="1"/>
            <a:endParaRPr lang="en-US" dirty="0"/>
          </a:p>
        </p:txBody>
      </p:sp>
      <p:sp>
        <p:nvSpPr>
          <p:cNvPr id="4" name="Title 3"/>
          <p:cNvSpPr>
            <a:spLocks noGrp="1"/>
          </p:cNvSpPr>
          <p:nvPr>
            <p:ph type="title"/>
          </p:nvPr>
        </p:nvSpPr>
        <p:spPr/>
        <p:txBody>
          <a:bodyPr/>
          <a:lstStyle/>
          <a:p>
            <a:r>
              <a:rPr lang="en-US" dirty="0"/>
              <a:t>Salivary amylase gene </a:t>
            </a:r>
          </a:p>
        </p:txBody>
      </p:sp>
      <p:sp>
        <p:nvSpPr>
          <p:cNvPr id="15" name="TextBox 14"/>
          <p:cNvSpPr txBox="1"/>
          <p:nvPr/>
        </p:nvSpPr>
        <p:spPr>
          <a:xfrm>
            <a:off x="5892088" y="5611484"/>
            <a:ext cx="3251912" cy="338554"/>
          </a:xfrm>
          <a:prstGeom prst="rect">
            <a:avLst/>
          </a:prstGeom>
          <a:noFill/>
        </p:spPr>
        <p:txBody>
          <a:bodyPr wrap="none" rtlCol="0">
            <a:spAutoFit/>
          </a:bodyPr>
          <a:lstStyle/>
          <a:p>
            <a:r>
              <a:rPr lang="en-US" sz="1600" dirty="0"/>
              <a:t>Perry GH et al. Nature Genetics 2007</a:t>
            </a:r>
          </a:p>
        </p:txBody>
      </p:sp>
      <p:grpSp>
        <p:nvGrpSpPr>
          <p:cNvPr id="17" name="Group 16"/>
          <p:cNvGrpSpPr/>
          <p:nvPr/>
        </p:nvGrpSpPr>
        <p:grpSpPr>
          <a:xfrm>
            <a:off x="1364165" y="2434228"/>
            <a:ext cx="4445430" cy="3724540"/>
            <a:chOff x="2150467" y="2914594"/>
            <a:chExt cx="4445430" cy="3724540"/>
          </a:xfrm>
        </p:grpSpPr>
        <p:pic>
          <p:nvPicPr>
            <p:cNvPr id="11" name="Picture 5"/>
            <p:cNvPicPr>
              <a:picLocks noChangeAspect="1" noChangeArrowheads="1"/>
            </p:cNvPicPr>
            <p:nvPr/>
          </p:nvPicPr>
          <p:blipFill>
            <a:blip r:embed="rId3"/>
            <a:srcRect l="2007" t="11549" b="13634"/>
            <a:stretch>
              <a:fillRect/>
            </a:stretch>
          </p:blipFill>
          <p:spPr bwMode="auto">
            <a:xfrm>
              <a:off x="2222150" y="3877733"/>
              <a:ext cx="4373747" cy="1631231"/>
            </a:xfrm>
            <a:prstGeom prst="rect">
              <a:avLst/>
            </a:prstGeom>
            <a:noFill/>
            <a:ln w="9525">
              <a:noFill/>
              <a:miter lim="800000"/>
              <a:headEnd/>
              <a:tailEnd/>
            </a:ln>
          </p:spPr>
        </p:pic>
        <p:sp>
          <p:nvSpPr>
            <p:cNvPr id="13" name="TextBox 7"/>
            <p:cNvSpPr txBox="1">
              <a:spLocks noChangeArrowheads="1"/>
            </p:cNvSpPr>
            <p:nvPr/>
          </p:nvSpPr>
          <p:spPr bwMode="auto">
            <a:xfrm>
              <a:off x="3691467" y="5477933"/>
              <a:ext cx="1568450" cy="276225"/>
            </a:xfrm>
            <a:prstGeom prst="rect">
              <a:avLst/>
            </a:prstGeom>
            <a:noFill/>
            <a:ln w="9525">
              <a:noFill/>
              <a:miter lim="800000"/>
              <a:headEnd/>
              <a:tailEnd/>
            </a:ln>
          </p:spPr>
          <p:txBody>
            <a:bodyPr>
              <a:spAutoFit/>
            </a:bodyPr>
            <a:lstStyle/>
            <a:p>
              <a:pPr algn="ctr"/>
              <a:r>
                <a:rPr lang="en-US" sz="1200" dirty="0" err="1"/>
                <a:t>Biaka</a:t>
              </a:r>
              <a:r>
                <a:rPr lang="en-US" sz="1200" dirty="0"/>
                <a:t> (Africa)</a:t>
              </a:r>
              <a:endParaRPr lang="en-IE" sz="1200" dirty="0"/>
            </a:p>
          </p:txBody>
        </p:sp>
        <p:sp>
          <p:nvSpPr>
            <p:cNvPr id="14" name="TextBox 8"/>
            <p:cNvSpPr txBox="1">
              <a:spLocks noChangeArrowheads="1"/>
            </p:cNvSpPr>
            <p:nvPr/>
          </p:nvSpPr>
          <p:spPr bwMode="auto">
            <a:xfrm>
              <a:off x="5153554" y="5477933"/>
              <a:ext cx="1339850" cy="276225"/>
            </a:xfrm>
            <a:prstGeom prst="rect">
              <a:avLst/>
            </a:prstGeom>
            <a:noFill/>
            <a:ln w="9525">
              <a:noFill/>
              <a:miter lim="800000"/>
              <a:headEnd/>
              <a:tailEnd/>
            </a:ln>
          </p:spPr>
          <p:txBody>
            <a:bodyPr>
              <a:spAutoFit/>
            </a:bodyPr>
            <a:lstStyle/>
            <a:p>
              <a:pPr algn="ctr"/>
              <a:r>
                <a:rPr lang="en-US" sz="1200" dirty="0"/>
                <a:t>Chimpanzee</a:t>
              </a:r>
              <a:endParaRPr lang="en-IE" sz="1200" dirty="0"/>
            </a:p>
          </p:txBody>
        </p:sp>
        <p:sp>
          <p:nvSpPr>
            <p:cNvPr id="9" name="TextBox 7"/>
            <p:cNvSpPr txBox="1">
              <a:spLocks noChangeArrowheads="1"/>
            </p:cNvSpPr>
            <p:nvPr/>
          </p:nvSpPr>
          <p:spPr bwMode="auto">
            <a:xfrm>
              <a:off x="2150467" y="5494861"/>
              <a:ext cx="1568450" cy="276225"/>
            </a:xfrm>
            <a:prstGeom prst="rect">
              <a:avLst/>
            </a:prstGeom>
            <a:noFill/>
            <a:ln w="9525">
              <a:noFill/>
              <a:miter lim="800000"/>
              <a:headEnd/>
              <a:tailEnd/>
            </a:ln>
          </p:spPr>
          <p:txBody>
            <a:bodyPr>
              <a:spAutoFit/>
            </a:bodyPr>
            <a:lstStyle/>
            <a:p>
              <a:pPr algn="ctr"/>
              <a:r>
                <a:rPr lang="en-US" sz="1200" dirty="0"/>
                <a:t>Japanese</a:t>
              </a:r>
              <a:endParaRPr lang="en-IE" sz="1200" dirty="0"/>
            </a:p>
          </p:txBody>
        </p:sp>
        <p:pic>
          <p:nvPicPr>
            <p:cNvPr id="3" name="Picture 2"/>
            <p:cNvPicPr>
              <a:picLocks noChangeAspect="1"/>
            </p:cNvPicPr>
            <p:nvPr/>
          </p:nvPicPr>
          <p:blipFill>
            <a:blip r:embed="rId4"/>
            <a:stretch>
              <a:fillRect/>
            </a:stretch>
          </p:blipFill>
          <p:spPr>
            <a:xfrm>
              <a:off x="3887017" y="5771086"/>
              <a:ext cx="1159115" cy="868048"/>
            </a:xfrm>
            <a:prstGeom prst="rect">
              <a:avLst/>
            </a:prstGeom>
          </p:spPr>
        </p:pic>
        <p:pic>
          <p:nvPicPr>
            <p:cNvPr id="5" name="Picture 4"/>
            <p:cNvPicPr>
              <a:picLocks noChangeAspect="1"/>
            </p:cNvPicPr>
            <p:nvPr/>
          </p:nvPicPr>
          <p:blipFill>
            <a:blip r:embed="rId5"/>
            <a:stretch>
              <a:fillRect/>
            </a:stretch>
          </p:blipFill>
          <p:spPr>
            <a:xfrm>
              <a:off x="5714470" y="5771086"/>
              <a:ext cx="567797" cy="844882"/>
            </a:xfrm>
            <a:prstGeom prst="rect">
              <a:avLst/>
            </a:prstGeom>
          </p:spPr>
        </p:pic>
        <p:pic>
          <p:nvPicPr>
            <p:cNvPr id="7" name="Picture 6"/>
            <p:cNvPicPr>
              <a:picLocks noChangeAspect="1"/>
            </p:cNvPicPr>
            <p:nvPr/>
          </p:nvPicPr>
          <p:blipFill>
            <a:blip r:embed="rId6"/>
            <a:stretch>
              <a:fillRect/>
            </a:stretch>
          </p:blipFill>
          <p:spPr>
            <a:xfrm>
              <a:off x="2353734" y="5797628"/>
              <a:ext cx="1092526" cy="818340"/>
            </a:xfrm>
            <a:prstGeom prst="rect">
              <a:avLst/>
            </a:prstGeom>
          </p:spPr>
        </p:pic>
        <p:pic>
          <p:nvPicPr>
            <p:cNvPr id="8" name="Picture 7"/>
            <p:cNvPicPr>
              <a:picLocks noChangeAspect="1"/>
            </p:cNvPicPr>
            <p:nvPr/>
          </p:nvPicPr>
          <p:blipFill>
            <a:blip r:embed="rId7"/>
            <a:stretch>
              <a:fillRect/>
            </a:stretch>
          </p:blipFill>
          <p:spPr>
            <a:xfrm>
              <a:off x="2279596" y="3022599"/>
              <a:ext cx="1030189" cy="768349"/>
            </a:xfrm>
            <a:prstGeom prst="rect">
              <a:avLst/>
            </a:prstGeom>
          </p:spPr>
        </p:pic>
        <p:pic>
          <p:nvPicPr>
            <p:cNvPr id="10" name="Picture 9"/>
            <p:cNvPicPr>
              <a:picLocks noChangeAspect="1"/>
            </p:cNvPicPr>
            <p:nvPr/>
          </p:nvPicPr>
          <p:blipFill>
            <a:blip r:embed="rId8"/>
            <a:stretch>
              <a:fillRect/>
            </a:stretch>
          </p:blipFill>
          <p:spPr>
            <a:xfrm>
              <a:off x="3718917" y="2914594"/>
              <a:ext cx="1327215" cy="876354"/>
            </a:xfrm>
            <a:prstGeom prst="rect">
              <a:avLst/>
            </a:prstGeom>
          </p:spPr>
        </p:pic>
        <p:pic>
          <p:nvPicPr>
            <p:cNvPr id="16" name="Picture 15"/>
            <p:cNvPicPr>
              <a:picLocks noChangeAspect="1"/>
            </p:cNvPicPr>
            <p:nvPr/>
          </p:nvPicPr>
          <p:blipFill>
            <a:blip r:embed="rId9"/>
            <a:stretch>
              <a:fillRect/>
            </a:stretch>
          </p:blipFill>
          <p:spPr>
            <a:xfrm>
              <a:off x="5342301" y="2914594"/>
              <a:ext cx="1151103" cy="861025"/>
            </a:xfrm>
            <a:prstGeom prst="rect">
              <a:avLst/>
            </a:prstGeom>
          </p:spPr>
        </p:pic>
      </p:grpSp>
      <p:sp>
        <p:nvSpPr>
          <p:cNvPr id="2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6</a:t>
            </a:fld>
            <a:endParaRPr lang="en-US" dirty="0"/>
          </a:p>
        </p:txBody>
      </p:sp>
    </p:spTree>
    <p:extLst>
      <p:ext uri="{BB962C8B-B14F-4D97-AF65-F5344CB8AC3E}">
        <p14:creationId xmlns:p14="http://schemas.microsoft.com/office/powerpoint/2010/main" val="311426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1"/>
            <a:ext cx="8229600" cy="1295400"/>
          </a:xfrm>
        </p:spPr>
        <p:txBody>
          <a:bodyPr>
            <a:normAutofit/>
          </a:bodyPr>
          <a:lstStyle/>
          <a:p>
            <a:r>
              <a:rPr lang="en-US" sz="2800" dirty="0"/>
              <a:t>Individuals with more copies of </a:t>
            </a:r>
            <a:r>
              <a:rPr lang="en-US" sz="2800" i="1" dirty="0"/>
              <a:t>AMY1</a:t>
            </a:r>
            <a:r>
              <a:rPr lang="en-US" sz="2800" dirty="0"/>
              <a:t> were at lower risk of obesity.</a:t>
            </a:r>
          </a:p>
        </p:txBody>
      </p:sp>
      <p:sp>
        <p:nvSpPr>
          <p:cNvPr id="4" name="Title 3"/>
          <p:cNvSpPr>
            <a:spLocks noGrp="1"/>
          </p:cNvSpPr>
          <p:nvPr>
            <p:ph type="title"/>
          </p:nvPr>
        </p:nvSpPr>
        <p:spPr/>
        <p:txBody>
          <a:bodyPr/>
          <a:lstStyle/>
          <a:p>
            <a:r>
              <a:rPr lang="en-US" i="1" dirty="0"/>
              <a:t>AMY1</a:t>
            </a:r>
            <a:r>
              <a:rPr lang="en-US" dirty="0"/>
              <a:t> </a:t>
            </a:r>
            <a:r>
              <a:rPr lang="en-US"/>
              <a:t>and Obesity</a:t>
            </a:r>
            <a:endParaRPr lang="en-US" dirty="0"/>
          </a:p>
        </p:txBody>
      </p:sp>
      <p:sp>
        <p:nvSpPr>
          <p:cNvPr id="15" name="TextBox 14"/>
          <p:cNvSpPr txBox="1"/>
          <p:nvPr/>
        </p:nvSpPr>
        <p:spPr>
          <a:xfrm>
            <a:off x="5069541" y="5531836"/>
            <a:ext cx="3211135" cy="338554"/>
          </a:xfrm>
          <a:prstGeom prst="rect">
            <a:avLst/>
          </a:prstGeom>
          <a:noFill/>
        </p:spPr>
        <p:txBody>
          <a:bodyPr wrap="none" rtlCol="0">
            <a:spAutoFit/>
          </a:bodyPr>
          <a:lstStyle/>
          <a:p>
            <a:r>
              <a:rPr lang="en-US" sz="1600" dirty="0" err="1"/>
              <a:t>Falchi</a:t>
            </a:r>
            <a:r>
              <a:rPr lang="en-US" sz="1600" dirty="0"/>
              <a:t> M et al. Nature Genetics 2014</a:t>
            </a:r>
          </a:p>
        </p:txBody>
      </p:sp>
      <p:pic>
        <p:nvPicPr>
          <p:cNvPr id="18" name="Picture 17" descr="amy1-copynumber-obes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17590"/>
            <a:ext cx="4037404" cy="3352800"/>
          </a:xfrm>
          <a:prstGeom prst="rect">
            <a:avLst/>
          </a:prstGeom>
        </p:spPr>
      </p:pic>
      <p:sp>
        <p:nvSpPr>
          <p:cNvPr id="19" name="Rectangle 18"/>
          <p:cNvSpPr/>
          <p:nvPr/>
        </p:nvSpPr>
        <p:spPr>
          <a:xfrm>
            <a:off x="4277935" y="2177058"/>
            <a:ext cx="4495800" cy="3385542"/>
          </a:xfrm>
          <a:prstGeom prst="rect">
            <a:avLst/>
          </a:prstGeom>
        </p:spPr>
        <p:txBody>
          <a:bodyPr wrap="square">
            <a:spAutoFit/>
          </a:bodyPr>
          <a:lstStyle/>
          <a:p>
            <a:pPr marL="742950" lvl="1" indent="-285750">
              <a:buFont typeface="Arial"/>
              <a:buChar char="•"/>
            </a:pPr>
            <a:r>
              <a:rPr lang="en-US" sz="2000" dirty="0"/>
              <a:t>The chance of being obese for people with &lt;4 copies of the </a:t>
            </a:r>
            <a:r>
              <a:rPr lang="en-US" sz="2000" i="1" dirty="0"/>
              <a:t>AMY1</a:t>
            </a:r>
            <a:r>
              <a:rPr lang="en-US" sz="2000" dirty="0"/>
              <a:t> gene was approximately 8 times higher than in those with more than 9 copies of this gene. </a:t>
            </a:r>
          </a:p>
          <a:p>
            <a:pPr marL="742950" lvl="1" indent="-285750">
              <a:buFont typeface="Arial"/>
              <a:buChar char="•"/>
            </a:pPr>
            <a:r>
              <a:rPr lang="en-US" sz="2000" dirty="0"/>
              <a:t>The researchers estimated that with every additional copy of the salivary amylase gene there was approximately a 20% decrease in the odds of becoming obese.</a:t>
            </a:r>
          </a:p>
          <a:p>
            <a:pPr lvl="1"/>
            <a:endParaRPr lang="en-US" sz="1600" dirty="0"/>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7</a:t>
            </a:fld>
            <a:endParaRPr lang="en-US" dirty="0"/>
          </a:p>
        </p:txBody>
      </p:sp>
    </p:spTree>
    <p:extLst>
      <p:ext uri="{BB962C8B-B14F-4D97-AF65-F5344CB8AC3E}">
        <p14:creationId xmlns:p14="http://schemas.microsoft.com/office/powerpoint/2010/main" val="95784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Genomes Project</a:t>
            </a:r>
          </a:p>
        </p:txBody>
      </p:sp>
      <p:pic>
        <p:nvPicPr>
          <p:cNvPr id="10" name="Picture 9" descr="1000-genomes-map_11-6-12-2_7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168"/>
            <a:ext cx="8456706" cy="5017646"/>
          </a:xfrm>
          <a:prstGeom prst="rect">
            <a:avLst/>
          </a:prstGeom>
        </p:spPr>
      </p:pic>
      <p:sp>
        <p:nvSpPr>
          <p:cNvPr id="11" name="TextBox 10"/>
          <p:cNvSpPr txBox="1"/>
          <p:nvPr/>
        </p:nvSpPr>
        <p:spPr>
          <a:xfrm>
            <a:off x="5537581" y="5944426"/>
            <a:ext cx="3149219" cy="584776"/>
          </a:xfrm>
          <a:prstGeom prst="rect">
            <a:avLst/>
          </a:prstGeom>
          <a:noFill/>
        </p:spPr>
        <p:txBody>
          <a:bodyPr wrap="none" rtlCol="0">
            <a:spAutoFit/>
          </a:bodyPr>
          <a:lstStyle/>
          <a:p>
            <a:r>
              <a:rPr lang="en-US" sz="1600" dirty="0"/>
              <a:t>26 populations, 2504 individuals.</a:t>
            </a:r>
          </a:p>
          <a:p>
            <a:r>
              <a:rPr lang="en-US" sz="1600" dirty="0"/>
              <a:t>1000 Genomes Project Consortium.</a:t>
            </a:r>
          </a:p>
        </p:txBody>
      </p:sp>
      <p:sp>
        <p:nvSpPr>
          <p:cNvPr id="14"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8</a:t>
            </a:fld>
            <a:endParaRPr lang="en-US" dirty="0"/>
          </a:p>
        </p:txBody>
      </p:sp>
    </p:spTree>
    <p:extLst>
      <p:ext uri="{BB962C8B-B14F-4D97-AF65-F5344CB8AC3E}">
        <p14:creationId xmlns:p14="http://schemas.microsoft.com/office/powerpoint/2010/main" val="199561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the-sequencing-explosion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838200"/>
            <a:ext cx="7343775" cy="5172075"/>
          </a:xfrm>
          <a:prstGeom prst="rect">
            <a:avLst/>
          </a:prstGeom>
        </p:spPr>
      </p:pic>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02672-BE40-A142-8DB4-A5232BDC1A7B}" type="slidenum">
              <a:rPr lang="en-US" smtClean="0"/>
              <a:t>9</a:t>
            </a:fld>
            <a:endParaRPr lang="en-US" dirty="0"/>
          </a:p>
        </p:txBody>
      </p:sp>
    </p:spTree>
    <p:extLst>
      <p:ext uri="{BB962C8B-B14F-4D97-AF65-F5344CB8AC3E}">
        <p14:creationId xmlns:p14="http://schemas.microsoft.com/office/powerpoint/2010/main" val="4067614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17789</TotalTime>
  <Words>3040</Words>
  <Application>Microsoft Macintosh PowerPoint</Application>
  <PresentationFormat>On-screen Show (4:3)</PresentationFormat>
  <Paragraphs>314</Paragraphs>
  <Slides>47</Slides>
  <Notes>16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2" baseType="lpstr">
      <vt:lpstr>新細明體</vt:lpstr>
      <vt:lpstr>Arial</vt:lpstr>
      <vt:lpstr>Calibri</vt:lpstr>
      <vt:lpstr>Office Theme</vt:lpstr>
      <vt:lpstr>Slide</vt:lpstr>
      <vt:lpstr>Genetic Privacy  in the Era of Personal Genomics</vt:lpstr>
      <vt:lpstr>Outline</vt:lpstr>
      <vt:lpstr>Human’s Place in Nature</vt:lpstr>
      <vt:lpstr>Map of early human Migrations “Out-of-Africa”</vt:lpstr>
      <vt:lpstr>Genetic Variants</vt:lpstr>
      <vt:lpstr>Salivary amylase gene </vt:lpstr>
      <vt:lpstr>AMY1 and Obesity</vt:lpstr>
      <vt:lpstr>The 1000 Genomes Project</vt:lpstr>
      <vt:lpstr>PowerPoint Presentation</vt:lpstr>
      <vt:lpstr>Personal Genomics</vt:lpstr>
      <vt:lpstr>Clinical Sequencing – Federal Initiatives  </vt:lpstr>
      <vt:lpstr>Clinical Sequencing – Private Sections </vt:lpstr>
      <vt:lpstr>From Genomics to Metagenomics</vt:lpstr>
      <vt:lpstr>PowerPoint Presentation</vt:lpstr>
      <vt:lpstr>PowerPoint Presentation</vt:lpstr>
      <vt:lpstr>Conveying Genetic Findings</vt:lpstr>
      <vt:lpstr>Ethical Issues about Incidental Findings</vt:lpstr>
      <vt:lpstr>Genetic Privacy</vt:lpstr>
      <vt:lpstr>Infringement of Genetic Privacy</vt:lpstr>
      <vt:lpstr>Protection of Genetic Privacy</vt:lpstr>
      <vt:lpstr>Ethics and HIPAA Review</vt:lpstr>
      <vt:lpstr>HIPAA Privacy Rule</vt:lpstr>
      <vt:lpstr>Introduction to HIPAA</vt:lpstr>
      <vt:lpstr>Information Protected by HIPAA</vt:lpstr>
      <vt:lpstr>HIPAA Safe Harbor Rule</vt:lpstr>
      <vt:lpstr>GINA</vt:lpstr>
      <vt:lpstr>Protection of Genetic Privacy</vt:lpstr>
      <vt:lpstr>Genetic hiding/masking</vt:lpstr>
      <vt:lpstr>De-identification is insufficient…</vt:lpstr>
      <vt:lpstr>Infringement of genetic privacy when multiple data types are combined</vt:lpstr>
      <vt:lpstr>Identifying genetic relatives without compromising privacy</vt:lpstr>
      <vt:lpstr>Protection of Genetic Privacy</vt:lpstr>
      <vt:lpstr>Personal Genome Project</vt:lpstr>
      <vt:lpstr>PGP Accident </vt:lpstr>
      <vt:lpstr>Global Alliance (GA4GH) </vt:lpstr>
      <vt:lpstr>Protection of Genetic Privacy</vt:lpstr>
      <vt:lpstr>Homer’s Attack</vt:lpstr>
      <vt:lpstr>Extension of Homer’s Attack</vt:lpstr>
      <vt:lpstr>Our Proposed Attacks</vt:lpstr>
      <vt:lpstr>Infringement of Genetic Privacy</vt:lpstr>
      <vt:lpstr>Genetic Privacy of HeLa Cells</vt:lpstr>
      <vt:lpstr>Other Genomics Data</vt:lpstr>
      <vt:lpstr>Protection of Genetic Privacy</vt:lpstr>
      <vt:lpstr>Differential Privacy Preservation</vt:lpstr>
      <vt:lpstr>Protection of Genetic Privacy</vt:lpstr>
      <vt:lpstr>Cryptographic Solutions</vt:lpstr>
      <vt:lpstr>Summary and Future Work</vt:lpstr>
    </vt:vector>
  </TitlesOfParts>
  <Company>UNCC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Learning Approaches to Characterizing Human Genetic Variation</dc:title>
  <dc:creator>Xinghua Shi</dc:creator>
  <cp:lastModifiedBy>Shi, Xinghua</cp:lastModifiedBy>
  <cp:revision>593</cp:revision>
  <dcterms:created xsi:type="dcterms:W3CDTF">2014-09-18T20:24:23Z</dcterms:created>
  <dcterms:modified xsi:type="dcterms:W3CDTF">2018-11-27T18:40:55Z</dcterms:modified>
</cp:coreProperties>
</file>